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Default Extension="jpg" ContentType="image/jpg"/>
  <Default Extension="svg" ContentType="image/svg+xml"/>
  <Default Extension="png" ContentType="image/png"/>
  <Default Extension="gif" ContentType="image/gif"/>
  <Default Extension="m4v" ContentType="video/mp4"/>
  <Default Extension="mp4" ContentType="video/mp4"/>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notesMasters/notesMaster1.xml" ContentType="application/vnd.openxmlformats-officedocument.presentationml.notesMaster+xml"/>
  <Override PartName="/ppt/slideMasters/slideMaster1.xml" ContentType="application/vnd.openxmlformats-officedocument.presentationml.slideMaster+xml"/>
  <Override PartName="/ppt/slides/slide1.xml" ContentType="application/vnd.openxmlformats-officedocument.presentationml.slide+xml"/>
  <Override PartName="/ppt/slideMasters/slideMaster2.xml" ContentType="application/vnd.openxmlformats-officedocument.presentationml.slideMaster+xml"/>
  <Override PartName="/ppt/slides/slide2.xml" ContentType="application/vnd.openxmlformats-officedocument.presentationml.slide+xml"/>
  <Override PartName="/ppt/slideMasters/slideMaster3.xml" ContentType="application/vnd.openxmlformats-officedocument.presentationml.slideMaster+xml"/>
  <Override PartName="/ppt/slides/slide3.xml" ContentType="application/vnd.openxmlformats-officedocument.presentationml.slide+xml"/>
  <Override PartName="/ppt/slideMasters/slideMaster4.xml" ContentType="application/vnd.openxmlformats-officedocument.presentationml.slideMaster+xml"/>
  <Override PartName="/ppt/slides/slide4.xml" ContentType="application/vnd.openxmlformats-officedocument.presentationml.slide+xml"/>
  <Override PartName="/ppt/slideMasters/slideMaster5.xml" ContentType="application/vnd.openxmlformats-officedocument.presentationml.slideMaster+xml"/>
  <Override PartName="/ppt/slides/slide5.xml" ContentType="application/vnd.openxmlformats-officedocument.presentationml.slide+xml"/>
  <Override PartName="/ppt/slideMasters/slideMaster6.xml" ContentType="application/vnd.openxmlformats-officedocument.presentationml.slideMaster+xml"/>
  <Override PartName="/ppt/slides/slide6.xml" ContentType="application/vnd.openxmlformats-officedocument.presentationml.slide+xml"/>
  <Override PartName="/ppt/slideMasters/slideMaster7.xml" ContentType="application/vnd.openxmlformats-officedocument.presentationml.slideMaster+xml"/>
  <Override PartName="/ppt/slides/slide7.xml" ContentType="application/vnd.openxmlformats-officedocument.presentationml.slide+xml"/>
  <Override PartName="/ppt/slideMasters/slideMaster8.xml" ContentType="application/vnd.openxmlformats-officedocument.presentationml.slideMaster+xml"/>
  <Override PartName="/ppt/slides/slide8.xml" ContentType="application/vnd.openxmlformats-officedocument.presentationml.slide+xml"/>
  <Override PartName="/ppt/slideMasters/slideMaster9.xml" ContentType="application/vnd.openxmlformats-officedocument.presentationml.slideMaster+xml"/>
  <Override PartName="/ppt/slides/slide9.xml" ContentType="application/vnd.openxmlformats-officedocument.presentationml.slide+xml"/>
  <Override PartName="/ppt/slideMasters/slideMaster10.xml" ContentType="application/vnd.openxmlformats-officedocument.presentationml.slideMaster+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
		<Relationship Id="rId1" Type="http://schemas.openxmlformats.org/officeDocument/2006/relationships/extended-properties" Target="docProps/app.xml"/>
		<Relationship Id="rId2" Type="http://schemas.openxmlformats.org/package/2006/relationships/metadata/core-properties" Target="docProps/core.xml"/>
		<Relationship Id="rId3"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notesMasterIdLst>
    <p:notesMasterId r:id="rId12"/>
  </p:notesMasterIdLst>
  <p:sldSz cx="12192000" cy="6858000"/>
  <p:notesSz cx="6858000" cy="12192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136" d="100"/>
          <a:sy n="136" d="100"/>
        </p:scale>
        <p:origin x="216"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s>
</file>

<file path=ppt/notesMasters/_rels/notesMaster1.xml.rels><?xml version="1.0" encoding="UTF-8" standalone="yes"?>
<Relationships xmlns="http://schemas.openxmlformats.org/package/2006/relationships">
		<Relationship Id="rId1" Type="http://schemas.openxmlformats.org/officeDocument/2006/relationships/theme" Target="../theme/theme1.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82F153-3F37-0F45-9E97-73ACFA13230C}" type="datetimeFigureOut">
              <a:rPr lang="en-US"/>
              <a:t>7/23/19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E9CC1-C706-0F49-92D6-E571CC5EEA8F}" type="slidenum">
              <a:rPr lang="en-US"/>
              <a:t>‹#›</a:t>
            </a:fld>
            <a:endParaRPr lang="en-US"/>
          </a:p>
        </p:txBody>
      </p:sp>
    </p:spTree>
    <p:extLst>
      <p:ext uri="{BB962C8B-B14F-4D97-AF65-F5344CB8AC3E}">
        <p14:creationId xmlns:p14="http://schemas.microsoft.com/office/powerpoint/2010/main" val="1024086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8.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9.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Encourage students to reflect on the lesson and think of practical applications. Provide examples and ask them to share their reflections. This will help them see the relevance of algebra in everyday life.</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10</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Start with a warm welcome and briefly introduce the topic of algebraic expressions. Highlight the key points that students will learn in this lesson. Use a friendly tone to get students excited about the topic.</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in simple terms what algebraic expressions are. Use examples like '3x + 2' to illustrate. Emphasize that these expressions can change based on the values of the variables.</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 through each bullet point, explaining and giving examples. For instance, in '5x + 3', '5x' is a term, '5' is the coefficient, 'x' is the variable, '3' is the constant, and '+' is the operator.</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real-world example to show how algebraic expressions can be useful. Play a short video clip that illustrates this scenario. After the video, discuss how the expression '10g' helps in budgeting.</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the concept of simplifying expressions. Use the example provided to demonstrate how to combine like terms. Emphasize the importance of making expressions simpler for easier calculations.</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 images or physical examples of algebra tiles. Explain how each tile represents different parts of an expression. Demonstrate how to use these tiles to visualize and simplify an expression like 'x + x + 1'.</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 each common mistake and provide examples to illustrate. For instance, show how forgetting to combine like terms can lead to incorrect answers. Encourage students to be mindful of these pitfalls.</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Summarize the key points of the lesson. Reinforce the importance of each takeaway. Encourage students to ask questions if they have any doubts about the material covered.</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9</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image" Target="../media/Slide-1-image-1.png"/><Relationship Id="rId2" Type="http://schemas.openxmlformats.org/officeDocument/2006/relationships/slideLayout" Target="../slideLayouts/slideLayout1.xml"/><Relationship Id="rId3"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image" Target="../media/Slide-10-image-1.png"/><Relationship Id="rId2" Type="http://schemas.openxmlformats.org/officeDocument/2006/relationships/slideLayout" Target="../slideLayouts/slideLayout1.xml"/><Relationship Id="rId3"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image" Target="../media/Slide-2-image-1.png"/><Relationship Id="rId2" Type="http://schemas.openxmlformats.org/officeDocument/2006/relationships/slideLayout" Target="../slideLayouts/slideLayout1.xml"/><Relationship Id="rId3"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image" Target="../media/Slide-3-image-1.png"/><Relationship Id="rId2" Type="http://schemas.openxmlformats.org/officeDocument/2006/relationships/slideLayout" Target="../slideLayouts/slideLayout1.xml"/><Relationship Id="rId3"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image" Target="../media/Slide-4-image-1.png"/><Relationship Id="rId2" Type="http://schemas.openxmlformats.org/officeDocument/2006/relationships/slideLayout" Target="../slideLayouts/slideLayout1.xml"/><Relationship Id="rId3"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image" Target="../media/Slide-5-image-1.png"/><Relationship Id="rId2" Target="https://www.youtube.com/embed/NybHckSEQBI" TargetMode="External" Type="http://schemas.openxmlformats.org/officeDocument/2006/relationships/video"/><Relationship Id="rId3" Type="http://schemas.openxmlformats.org/officeDocument/2006/relationships/image" Target="../media/image-5-3.png"/><Relationship Id="rId4" Type="http://schemas.openxmlformats.org/officeDocument/2006/relationships/slideLayout" Target="../slideLayouts/slideLayout1.xml"/><Relationship Id="rId5"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image" Target="../media/Slide-6-image-1.png"/><Relationship Id="rId2" Type="http://schemas.openxmlformats.org/officeDocument/2006/relationships/slideLayout" Target="../slideLayouts/slideLayout1.xml"/><Relationship Id="rId3"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image" Target="../media/Slide-7-image-1.png"/><Relationship Id="rId2" Type="http://schemas.openxmlformats.org/officeDocument/2006/relationships/slideLayout" Target="../slideLayouts/slideLayout1.xml"/><Relationship Id="rId3"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image" Target="../media/Slide-8-image-1.png"/><Relationship Id="rId2" Type="http://schemas.openxmlformats.org/officeDocument/2006/relationships/slideLayout" Target="../slideLayouts/slideLayout1.xml"/><Relationship Id="rId3"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image" Target="../media/Slide-9-image-1.png"/><Relationship Id="rId2" Type="http://schemas.openxmlformats.org/officeDocument/2006/relationships/slideLayout" Target="../slideLayouts/slideLayout1.xml"/><Relationship Id="rId3"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name="Slide 1">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3048000" y="1714500"/>
            <a:ext cx="6096000" cy="3429000"/>
          </a:xfrm>
          <a:prstGeom prst="rect">
            <a:avLst/>
          </a:prstGeom>
          <a:noFill/>
          <a:ln/>
        </p:spPr>
        <p:txBody>
          <a:bodyPr wrap="square" rtlCol="0" anchor="ctr"/>
          <a:lstStyle/>
          <a:p>
            <a:pPr algn="ctr" indent="0" marL="0">
              <a:buNone/>
            </a:pPr>
            <a:r>
              <a:rPr lang="en-US" sz="4600" b="1" dirty="0">
                <a:solidFill>
                  <a:srgbClr val="292929"/>
                </a:solidFill>
                <a:latin typeface="Montserrat" pitchFamily="34" charset="0"/>
                <a:ea typeface="Montserrat" pitchFamily="34" charset="-122"/>
                <a:cs typeface="Montserrat" pitchFamily="34" charset="-120"/>
              </a:rPr>
              <a:t>Algebraic Expressions Unveiled</a:t>
            </a:r>
            <a:endParaRPr lang="en-US" sz="4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 10">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914400" y="457200"/>
            <a:ext cx="10972800" cy="914400"/>
          </a:xfrm>
          <a:prstGeom prst="rect">
            <a:avLst/>
          </a:prstGeom>
          <a:noFill/>
          <a:ln/>
        </p:spPr>
        <p:txBody>
          <a:bodyPr wrap="square" rtlCol="0" anchor="ctr"/>
          <a:lstStyle/>
          <a:p>
            <a:pPr indent="0" marL="0">
              <a:buNone/>
            </a:pPr>
            <a:r>
              <a:rPr lang="en-US" sz="4600" b="1" dirty="0">
                <a:solidFill>
                  <a:srgbClr val="292929"/>
                </a:solidFill>
                <a:latin typeface="Montserrat" pitchFamily="34" charset="0"/>
                <a:ea typeface="Montserrat" pitchFamily="34" charset="-122"/>
                <a:cs typeface="Montserrat" pitchFamily="34" charset="-120"/>
              </a:rPr>
              <a:t>Reflection and Application</a:t>
            </a:r>
            <a:endParaRPr lang="en-US" sz="4600" dirty="0"/>
          </a:p>
        </p:txBody>
      </p:sp>
      <p:sp>
        <p:nvSpPr>
          <p:cNvPr id="3" name="Text 1"/>
          <p:cNvSpPr txBox="1"/>
          <p:nvPr/>
        </p:nvSpPr>
        <p:spPr>
          <a:xfrm>
            <a:off x="914400" y="2011680"/>
            <a:ext cx="10972800" cy="3657600"/>
          </a:xfrm>
          <a:prstGeom prst="rect">
            <a:avLst/>
          </a:prstGeom>
          <a:noFill/>
          <a:ln/>
        </p:spPr>
        <p:txBody>
          <a:bodyPr wrap="square" rtlCol="0" anchor="ctr"/>
          <a:lstStyle/>
          <a:p>
            <a:pPr indent="0" marL="0">
              <a:buNone/>
            </a:pPr>
            <a:r>
              <a:rPr lang="en-US" sz="3000" dirty="0">
                <a:solidFill>
                  <a:srgbClr val="292929"/>
                </a:solidFill>
                <a:latin typeface="Quicksand" pitchFamily="34" charset="0"/>
                <a:ea typeface="Quicksand" pitchFamily="34" charset="-122"/>
                <a:cs typeface="Quicksand" pitchFamily="34" charset="-120"/>
              </a:rPr>
              <a:t>Think about how you can use algebraic expressions in your daily life. Write a short reflection on this and share one real-world scenario where you might use algebra. For example, budgeting for an event, calculating savings, or even planning a trip.</a:t>
            </a:r>
            <a:endParaRPr lang="en-US" sz="3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914400" y="457200"/>
            <a:ext cx="10972800" cy="914400"/>
          </a:xfrm>
          <a:prstGeom prst="rect">
            <a:avLst/>
          </a:prstGeom>
          <a:noFill/>
          <a:ln/>
        </p:spPr>
        <p:txBody>
          <a:bodyPr wrap="square" rtlCol="0" anchor="ctr"/>
          <a:lstStyle/>
          <a:p>
            <a:pPr indent="0" marL="0">
              <a:buNone/>
            </a:pPr>
            <a:r>
              <a:rPr lang="en-US" sz="4600" b="1" dirty="0">
                <a:solidFill>
                  <a:srgbClr val="292929"/>
                </a:solidFill>
                <a:latin typeface="Montserrat" pitchFamily="34" charset="0"/>
                <a:ea typeface="Montserrat" pitchFamily="34" charset="-122"/>
                <a:cs typeface="Montserrat" pitchFamily="34" charset="-120"/>
              </a:rPr>
              <a:t>Welcome to Algebraic Expressions!</a:t>
            </a:r>
            <a:endParaRPr lang="en-US" sz="4600" dirty="0"/>
          </a:p>
        </p:txBody>
      </p:sp>
      <p:sp>
        <p:nvSpPr>
          <p:cNvPr id="3" name="Text 1"/>
          <p:cNvSpPr/>
          <p:nvPr/>
        </p:nvSpPr>
        <p:spPr>
          <a:xfrm>
            <a:off x="914400" y="1828800"/>
            <a:ext cx="10972800" cy="914400"/>
          </a:xfrm>
          <a:prstGeom prst="rect">
            <a:avLst/>
          </a:prstGeom>
          <a:noFill/>
          <a:ln/>
        </p:spPr>
        <p:txBody>
          <a:bodyPr wrap="square" rtlCol="0" anchor="ctr"/>
          <a:lstStyle/>
          <a:p>
            <a:pPr marL="342900" indent="-342900">
              <a:buSzPct val="100000"/>
              <a:buChar char="•"/>
            </a:pPr>
            <a:r>
              <a:rPr lang="en-US" sz="3000" dirty="0">
                <a:solidFill>
                  <a:srgbClr val="292929"/>
                </a:solidFill>
                <a:latin typeface="Quicksand" pitchFamily="34" charset="0"/>
                <a:ea typeface="Quicksand" pitchFamily="34" charset="-122"/>
                <a:cs typeface="Quicksand" pitchFamily="34" charset="-120"/>
              </a:rPr>
              <a:t>Understanding terms, coefficients, and variables.</a:t>
            </a:r>
            <a:endParaRPr lang="en-US" sz="3000" dirty="0"/>
          </a:p>
        </p:txBody>
      </p:sp>
      <p:sp>
        <p:nvSpPr>
          <p:cNvPr id="4" name="Text 2"/>
          <p:cNvSpPr/>
          <p:nvPr/>
        </p:nvSpPr>
        <p:spPr>
          <a:xfrm>
            <a:off x="914400" y="2743200"/>
            <a:ext cx="10972800" cy="914400"/>
          </a:xfrm>
          <a:prstGeom prst="rect">
            <a:avLst/>
          </a:prstGeom>
          <a:noFill/>
          <a:ln/>
        </p:spPr>
        <p:txBody>
          <a:bodyPr wrap="square" rtlCol="0" anchor="ctr"/>
          <a:lstStyle/>
          <a:p>
            <a:pPr marL="342900" indent="-342900">
              <a:buSzPct val="100000"/>
              <a:buChar char="•"/>
            </a:pPr>
            <a:r>
              <a:rPr lang="en-US" sz="3000" dirty="0">
                <a:solidFill>
                  <a:srgbClr val="292929"/>
                </a:solidFill>
                <a:latin typeface="Quicksand" pitchFamily="34" charset="0"/>
                <a:ea typeface="Quicksand" pitchFamily="34" charset="-122"/>
                <a:cs typeface="Quicksand" pitchFamily="34" charset="-120"/>
              </a:rPr>
              <a:t>Simplifying algebraic expressions.</a:t>
            </a:r>
            <a:endParaRPr lang="en-US" sz="3000" dirty="0"/>
          </a:p>
        </p:txBody>
      </p:sp>
      <p:sp>
        <p:nvSpPr>
          <p:cNvPr id="5" name="Text 3"/>
          <p:cNvSpPr/>
          <p:nvPr/>
        </p:nvSpPr>
        <p:spPr>
          <a:xfrm>
            <a:off x="914400" y="3657600"/>
            <a:ext cx="10972800" cy="914400"/>
          </a:xfrm>
          <a:prstGeom prst="rect">
            <a:avLst/>
          </a:prstGeom>
          <a:noFill/>
          <a:ln/>
        </p:spPr>
        <p:txBody>
          <a:bodyPr wrap="square" rtlCol="0" anchor="ctr"/>
          <a:lstStyle/>
          <a:p>
            <a:pPr marL="342900" indent="-342900">
              <a:buSzPct val="100000"/>
              <a:buChar char="•"/>
            </a:pPr>
            <a:r>
              <a:rPr lang="en-US" sz="3000" dirty="0">
                <a:solidFill>
                  <a:srgbClr val="292929"/>
                </a:solidFill>
                <a:latin typeface="Quicksand" pitchFamily="34" charset="0"/>
                <a:ea typeface="Quicksand" pitchFamily="34" charset="-122"/>
                <a:cs typeface="Quicksand" pitchFamily="34" charset="-120"/>
              </a:rPr>
              <a:t>Real-world applications of algebra.</a:t>
            </a:r>
            <a:endParaRPr lang="en-US" sz="3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914400" y="457200"/>
            <a:ext cx="10972800" cy="914400"/>
          </a:xfrm>
          <a:prstGeom prst="rect">
            <a:avLst/>
          </a:prstGeom>
          <a:noFill/>
          <a:ln/>
        </p:spPr>
        <p:txBody>
          <a:bodyPr wrap="square" rtlCol="0" anchor="ctr"/>
          <a:lstStyle/>
          <a:p>
            <a:pPr indent="0" marL="0">
              <a:buNone/>
            </a:pPr>
            <a:r>
              <a:rPr lang="en-US" sz="4600" b="1" dirty="0">
                <a:solidFill>
                  <a:srgbClr val="292929"/>
                </a:solidFill>
                <a:latin typeface="Montserrat" pitchFamily="34" charset="0"/>
                <a:ea typeface="Montserrat" pitchFamily="34" charset="-122"/>
                <a:cs typeface="Montserrat" pitchFamily="34" charset="-120"/>
              </a:rPr>
              <a:t>What Are Algebraic Expressions?</a:t>
            </a:r>
            <a:endParaRPr lang="en-US" sz="4600" dirty="0"/>
          </a:p>
        </p:txBody>
      </p:sp>
      <p:sp>
        <p:nvSpPr>
          <p:cNvPr id="3" name="Text 1"/>
          <p:cNvSpPr txBox="1"/>
          <p:nvPr/>
        </p:nvSpPr>
        <p:spPr>
          <a:xfrm>
            <a:off x="914400" y="2011680"/>
            <a:ext cx="10972800" cy="3657600"/>
          </a:xfrm>
          <a:prstGeom prst="rect">
            <a:avLst/>
          </a:prstGeom>
          <a:noFill/>
          <a:ln/>
        </p:spPr>
        <p:txBody>
          <a:bodyPr wrap="square" rtlCol="0" anchor="ctr"/>
          <a:lstStyle/>
          <a:p>
            <a:pPr indent="0" marL="0">
              <a:buNone/>
            </a:pPr>
            <a:r>
              <a:rPr lang="en-US" sz="3000" dirty="0">
                <a:solidFill>
                  <a:srgbClr val="292929"/>
                </a:solidFill>
                <a:latin typeface="Quicksand" pitchFamily="34" charset="0"/>
                <a:ea typeface="Quicksand" pitchFamily="34" charset="-122"/>
                <a:cs typeface="Quicksand" pitchFamily="34" charset="-120"/>
              </a:rPr>
              <a:t>An algebraic expression is a mathematical phrase that can include numbers, variables (letters that represent unknown values), and operation symbols (like +, -, *, /). It represents a value that can change depending on the values of the variables.</a:t>
            </a:r>
            <a:endParaRPr lang="en-US" sz="3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914400" y="457200"/>
            <a:ext cx="10972800" cy="914400"/>
          </a:xfrm>
          <a:prstGeom prst="rect">
            <a:avLst/>
          </a:prstGeom>
          <a:noFill/>
          <a:ln/>
        </p:spPr>
        <p:txBody>
          <a:bodyPr wrap="square" rtlCol="0" anchor="ctr"/>
          <a:lstStyle/>
          <a:p>
            <a:pPr indent="0" marL="0">
              <a:buNone/>
            </a:pPr>
            <a:r>
              <a:rPr lang="en-US" sz="4600" b="1" dirty="0">
                <a:solidFill>
                  <a:srgbClr val="292929"/>
                </a:solidFill>
                <a:latin typeface="Montserrat" pitchFamily="34" charset="0"/>
                <a:ea typeface="Montserrat" pitchFamily="34" charset="-122"/>
                <a:cs typeface="Montserrat" pitchFamily="34" charset="-120"/>
              </a:rPr>
              <a:t>Breaking Down an Expression</a:t>
            </a:r>
            <a:endParaRPr lang="en-US" sz="4600" dirty="0"/>
          </a:p>
        </p:txBody>
      </p:sp>
      <p:sp>
        <p:nvSpPr>
          <p:cNvPr id="3" name="Text 1"/>
          <p:cNvSpPr/>
          <p:nvPr/>
        </p:nvSpPr>
        <p:spPr>
          <a:xfrm>
            <a:off x="914400" y="1828800"/>
            <a:ext cx="10972800" cy="914400"/>
          </a:xfrm>
          <a:prstGeom prst="rect">
            <a:avLst/>
          </a:prstGeom>
          <a:noFill/>
          <a:ln/>
        </p:spPr>
        <p:txBody>
          <a:bodyPr wrap="square" rtlCol="0" anchor="ctr"/>
          <a:lstStyle/>
          <a:p>
            <a:pPr marL="342900" indent="-342900">
              <a:buSzPct val="100000"/>
              <a:buChar char="•"/>
            </a:pPr>
            <a:r>
              <a:rPr lang="en-US" sz="3000" dirty="0">
                <a:solidFill>
                  <a:srgbClr val="292929"/>
                </a:solidFill>
                <a:latin typeface="Quicksand" pitchFamily="34" charset="0"/>
                <a:ea typeface="Quicksand" pitchFamily="34" charset="-122"/>
                <a:cs typeface="Quicksand" pitchFamily="34" charset="-120"/>
              </a:rPr>
              <a:t>Term: A single number, variable, or the product of numbers and variables.</a:t>
            </a:r>
            <a:endParaRPr lang="en-US" sz="3000" dirty="0"/>
          </a:p>
        </p:txBody>
      </p:sp>
      <p:sp>
        <p:nvSpPr>
          <p:cNvPr id="4" name="Text 2"/>
          <p:cNvSpPr/>
          <p:nvPr/>
        </p:nvSpPr>
        <p:spPr>
          <a:xfrm>
            <a:off x="914400" y="2743200"/>
            <a:ext cx="10972800" cy="914400"/>
          </a:xfrm>
          <a:prstGeom prst="rect">
            <a:avLst/>
          </a:prstGeom>
          <a:noFill/>
          <a:ln/>
        </p:spPr>
        <p:txBody>
          <a:bodyPr wrap="square" rtlCol="0" anchor="ctr"/>
          <a:lstStyle/>
          <a:p>
            <a:pPr marL="342900" indent="-342900">
              <a:buSzPct val="100000"/>
              <a:buChar char="•"/>
            </a:pPr>
            <a:r>
              <a:rPr lang="en-US" sz="3000" dirty="0">
                <a:solidFill>
                  <a:srgbClr val="292929"/>
                </a:solidFill>
                <a:latin typeface="Quicksand" pitchFamily="34" charset="0"/>
                <a:ea typeface="Quicksand" pitchFamily="34" charset="-122"/>
                <a:cs typeface="Quicksand" pitchFamily="34" charset="-120"/>
              </a:rPr>
              <a:t>Coefficient: A number that multiplies a variable.</a:t>
            </a:r>
            <a:endParaRPr lang="en-US" sz="3000" dirty="0"/>
          </a:p>
        </p:txBody>
      </p:sp>
      <p:sp>
        <p:nvSpPr>
          <p:cNvPr id="5" name="Text 3"/>
          <p:cNvSpPr/>
          <p:nvPr/>
        </p:nvSpPr>
        <p:spPr>
          <a:xfrm>
            <a:off x="914400" y="3657600"/>
            <a:ext cx="10972800" cy="914400"/>
          </a:xfrm>
          <a:prstGeom prst="rect">
            <a:avLst/>
          </a:prstGeom>
          <a:noFill/>
          <a:ln/>
        </p:spPr>
        <p:txBody>
          <a:bodyPr wrap="square" rtlCol="0" anchor="ctr"/>
          <a:lstStyle/>
          <a:p>
            <a:pPr marL="342900" indent="-342900">
              <a:buSzPct val="100000"/>
              <a:buChar char="•"/>
            </a:pPr>
            <a:r>
              <a:rPr lang="en-US" sz="3000" dirty="0">
                <a:solidFill>
                  <a:srgbClr val="292929"/>
                </a:solidFill>
                <a:latin typeface="Quicksand" pitchFamily="34" charset="0"/>
                <a:ea typeface="Quicksand" pitchFamily="34" charset="-122"/>
                <a:cs typeface="Quicksand" pitchFamily="34" charset="-120"/>
              </a:rPr>
              <a:t>Variable: A symbol that represents an unknown value.</a:t>
            </a:r>
            <a:endParaRPr lang="en-US" sz="3000" dirty="0"/>
          </a:p>
        </p:txBody>
      </p:sp>
      <p:sp>
        <p:nvSpPr>
          <p:cNvPr id="6" name="Text 4"/>
          <p:cNvSpPr/>
          <p:nvPr/>
        </p:nvSpPr>
        <p:spPr>
          <a:xfrm>
            <a:off x="914400" y="4572000"/>
            <a:ext cx="10972800" cy="914400"/>
          </a:xfrm>
          <a:prstGeom prst="rect">
            <a:avLst/>
          </a:prstGeom>
          <a:noFill/>
          <a:ln/>
        </p:spPr>
        <p:txBody>
          <a:bodyPr wrap="square" rtlCol="0" anchor="ctr"/>
          <a:lstStyle/>
          <a:p>
            <a:pPr marL="342900" indent="-342900">
              <a:buSzPct val="100000"/>
              <a:buChar char="•"/>
            </a:pPr>
            <a:r>
              <a:rPr lang="en-US" sz="3000" dirty="0">
                <a:solidFill>
                  <a:srgbClr val="292929"/>
                </a:solidFill>
                <a:latin typeface="Quicksand" pitchFamily="34" charset="0"/>
                <a:ea typeface="Quicksand" pitchFamily="34" charset="-122"/>
                <a:cs typeface="Quicksand" pitchFamily="34" charset="-120"/>
              </a:rPr>
              <a:t>Constant: A number on its own.</a:t>
            </a:r>
            <a:endParaRPr lang="en-US" sz="3000" dirty="0"/>
          </a:p>
        </p:txBody>
      </p:sp>
      <p:sp>
        <p:nvSpPr>
          <p:cNvPr id="7" name="Text 5"/>
          <p:cNvSpPr/>
          <p:nvPr/>
        </p:nvSpPr>
        <p:spPr>
          <a:xfrm>
            <a:off x="914400" y="5486400"/>
            <a:ext cx="10972800" cy="914400"/>
          </a:xfrm>
          <a:prstGeom prst="rect">
            <a:avLst/>
          </a:prstGeom>
          <a:noFill/>
          <a:ln/>
        </p:spPr>
        <p:txBody>
          <a:bodyPr wrap="square" rtlCol="0" anchor="ctr"/>
          <a:lstStyle/>
          <a:p>
            <a:pPr marL="342900" indent="-342900">
              <a:buSzPct val="100000"/>
              <a:buChar char="•"/>
            </a:pPr>
            <a:r>
              <a:rPr lang="en-US" sz="3000" dirty="0">
                <a:solidFill>
                  <a:srgbClr val="292929"/>
                </a:solidFill>
                <a:latin typeface="Quicksand" pitchFamily="34" charset="0"/>
                <a:ea typeface="Quicksand" pitchFamily="34" charset="-122"/>
                <a:cs typeface="Quicksand" pitchFamily="34" charset="-120"/>
              </a:rPr>
              <a:t>Operator: Symbols like +, -, *, and / that show operations.</a:t>
            </a:r>
            <a:endParaRPr lang="en-US" sz="3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914400" y="457200"/>
            <a:ext cx="9144000" cy="914400"/>
          </a:xfrm>
          <a:prstGeom prst="rect">
            <a:avLst/>
          </a:prstGeom>
          <a:noFill/>
          <a:ln/>
        </p:spPr>
        <p:txBody>
          <a:bodyPr wrap="square" rtlCol="0" anchor="ctr"/>
          <a:lstStyle/>
          <a:p>
            <a:pPr indent="0" marL="0">
              <a:buNone/>
            </a:pPr>
            <a:r>
              <a:rPr lang="en-US" sz="4600" b="1" dirty="0">
                <a:solidFill>
                  <a:srgbClr val="292929"/>
                </a:solidFill>
                <a:latin typeface="Montserrat" pitchFamily="34" charset="0"/>
                <a:ea typeface="Montserrat" pitchFamily="34" charset="-122"/>
                <a:cs typeface="Montserrat" pitchFamily="34" charset="-120"/>
              </a:rPr>
              <a:t>Real-World Connection: Planning a Party</a:t>
            </a:r>
            <a:endParaRPr lang="en-US" sz="4600" dirty="0"/>
          </a:p>
        </p:txBody>
      </p:sp>
      <p:sp>
        <p:nvSpPr>
          <p:cNvPr id="3" name="Text 1"/>
          <p:cNvSpPr txBox="1"/>
          <p:nvPr/>
        </p:nvSpPr>
        <p:spPr>
          <a:xfrm>
            <a:off x="914400" y="2011680"/>
            <a:ext cx="6096000" cy="3657600"/>
          </a:xfrm>
          <a:prstGeom prst="rect">
            <a:avLst/>
          </a:prstGeom>
          <a:noFill/>
          <a:ln/>
        </p:spPr>
        <p:txBody>
          <a:bodyPr wrap="square" rtlCol="0" anchor="ctr"/>
          <a:lstStyle/>
          <a:p>
            <a:pPr indent="0" marL="0">
              <a:buNone/>
            </a:pPr>
            <a:r>
              <a:rPr lang="en-US" sz="3000" dirty="0">
                <a:solidFill>
                  <a:srgbClr val="292929"/>
                </a:solidFill>
                <a:latin typeface="Quicksand" pitchFamily="34" charset="0"/>
                <a:ea typeface="Quicksand" pitchFamily="34" charset="-122"/>
                <a:cs typeface="Quicksand" pitchFamily="34" charset="-120"/>
              </a:rPr>
              <a:t>Imagine you're planning a party. You need to budget for food, drinks, and decorations. Algebraic expressions can help you calculate the total cost based on the number of guests. For example, if each guest costs $10, and you have 'g' guests, the total cost is 10g.</a:t>
            </a:r>
            <a:endParaRPr lang="en-US" sz="3000" dirty="0"/>
          </a:p>
        </p:txBody>
      </p:sp>
      <p:pic>
        <p:nvPicPr>
          <p:cNvPr id="4" name="Media 0"/>
          <p:cNvPicPr/>
          <p:nvPr>
            <a:videoFile r:link="rId2"/>
          </p:nvPr>
        </p:nvPicPr>
        <p:blipFill>
          <a:blip r:embed="rId3"/>
          <a:stretch>
            <a:fillRect/>
          </a:stretch>
        </p:blipFill>
        <p:spPr>
          <a:xfrm>
            <a:off x="7315200" y="3086100"/>
            <a:ext cx="3657600" cy="18288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914400" y="457200"/>
            <a:ext cx="10972800" cy="914400"/>
          </a:xfrm>
          <a:prstGeom prst="rect">
            <a:avLst/>
          </a:prstGeom>
          <a:noFill/>
          <a:ln/>
        </p:spPr>
        <p:txBody>
          <a:bodyPr wrap="square" rtlCol="0" anchor="ctr"/>
          <a:lstStyle/>
          <a:p>
            <a:pPr indent="0" marL="0">
              <a:buNone/>
            </a:pPr>
            <a:r>
              <a:rPr lang="en-US" sz="4600" b="1" dirty="0">
                <a:solidFill>
                  <a:srgbClr val="292929"/>
                </a:solidFill>
                <a:latin typeface="Montserrat" pitchFamily="34" charset="0"/>
                <a:ea typeface="Montserrat" pitchFamily="34" charset="-122"/>
                <a:cs typeface="Montserrat" pitchFamily="34" charset="-120"/>
              </a:rPr>
              <a:t>Simplifying Algebraic Expressions</a:t>
            </a:r>
            <a:endParaRPr lang="en-US" sz="4600" dirty="0"/>
          </a:p>
        </p:txBody>
      </p:sp>
      <p:sp>
        <p:nvSpPr>
          <p:cNvPr id="3" name="Text 1"/>
          <p:cNvSpPr txBox="1"/>
          <p:nvPr/>
        </p:nvSpPr>
        <p:spPr>
          <a:xfrm>
            <a:off x="914400" y="2011680"/>
            <a:ext cx="10972800" cy="3657600"/>
          </a:xfrm>
          <a:prstGeom prst="rect">
            <a:avLst/>
          </a:prstGeom>
          <a:noFill/>
          <a:ln/>
        </p:spPr>
        <p:txBody>
          <a:bodyPr wrap="square" rtlCol="0" anchor="ctr"/>
          <a:lstStyle/>
          <a:p>
            <a:pPr indent="0" marL="0">
              <a:buNone/>
            </a:pPr>
            <a:r>
              <a:rPr lang="en-US" sz="3000" dirty="0">
                <a:solidFill>
                  <a:srgbClr val="292929"/>
                </a:solidFill>
                <a:latin typeface="Quicksand" pitchFamily="34" charset="0"/>
                <a:ea typeface="Quicksand" pitchFamily="34" charset="-122"/>
                <a:cs typeface="Quicksand" pitchFamily="34" charset="-120"/>
              </a:rPr>
              <a:t>Simplifying an algebraic expression means combining like terms to make the expression shorter and easier to work with. Like terms are terms that have the same variables raised to the same power. For example, '3x + 2x' can be simplified to '5x'.</a:t>
            </a:r>
            <a:endParaRPr lang="en-US" sz="3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914400" y="457200"/>
            <a:ext cx="10972800" cy="914400"/>
          </a:xfrm>
          <a:prstGeom prst="rect">
            <a:avLst/>
          </a:prstGeom>
          <a:noFill/>
          <a:ln/>
        </p:spPr>
        <p:txBody>
          <a:bodyPr wrap="square" rtlCol="0" anchor="ctr"/>
          <a:lstStyle/>
          <a:p>
            <a:pPr indent="0" marL="0">
              <a:buNone/>
            </a:pPr>
            <a:r>
              <a:rPr lang="en-US" sz="4600" b="1" dirty="0">
                <a:solidFill>
                  <a:srgbClr val="292929"/>
                </a:solidFill>
                <a:latin typeface="Montserrat" pitchFamily="34" charset="0"/>
                <a:ea typeface="Montserrat" pitchFamily="34" charset="-122"/>
                <a:cs typeface="Montserrat" pitchFamily="34" charset="-120"/>
              </a:rPr>
              <a:t>Visualizing with Algebra Tiles</a:t>
            </a:r>
            <a:endParaRPr lang="en-US" sz="4600" dirty="0"/>
          </a:p>
        </p:txBody>
      </p:sp>
      <p:sp>
        <p:nvSpPr>
          <p:cNvPr id="3" name="Text 1"/>
          <p:cNvSpPr txBox="1"/>
          <p:nvPr/>
        </p:nvSpPr>
        <p:spPr>
          <a:xfrm>
            <a:off x="914400" y="2011680"/>
            <a:ext cx="10972800" cy="3657600"/>
          </a:xfrm>
          <a:prstGeom prst="rect">
            <a:avLst/>
          </a:prstGeom>
          <a:noFill/>
          <a:ln/>
        </p:spPr>
        <p:txBody>
          <a:bodyPr wrap="square" rtlCol="0" anchor="ctr"/>
          <a:lstStyle/>
          <a:p>
            <a:pPr indent="0" marL="0">
              <a:buNone/>
            </a:pPr>
            <a:r>
              <a:rPr lang="en-US" sz="3000" dirty="0">
                <a:solidFill>
                  <a:srgbClr val="292929"/>
                </a:solidFill>
                <a:latin typeface="Quicksand" pitchFamily="34" charset="0"/>
                <a:ea typeface="Quicksand" pitchFamily="34" charset="-122"/>
                <a:cs typeface="Quicksand" pitchFamily="34" charset="-120"/>
              </a:rPr>
              <a:t>Algebra tiles are a hands-on way to understand algebraic expressions. Each tile represents a different part of the expression. For example, a small square might represent '1', a rectangle might represent 'x', and so on. By arranging these tiles, you can visualize and simplify expressions.</a:t>
            </a:r>
            <a:endParaRPr lang="en-US" sz="3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8">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914400" y="457200"/>
            <a:ext cx="10972800" cy="914400"/>
          </a:xfrm>
          <a:prstGeom prst="rect">
            <a:avLst/>
          </a:prstGeom>
          <a:noFill/>
          <a:ln/>
        </p:spPr>
        <p:txBody>
          <a:bodyPr wrap="square" rtlCol="0" anchor="ctr"/>
          <a:lstStyle/>
          <a:p>
            <a:pPr indent="0" marL="0">
              <a:buNone/>
            </a:pPr>
            <a:r>
              <a:rPr lang="en-US" sz="4600" b="1" dirty="0">
                <a:solidFill>
                  <a:srgbClr val="292929"/>
                </a:solidFill>
                <a:latin typeface="Montserrat" pitchFamily="34" charset="0"/>
                <a:ea typeface="Montserrat" pitchFamily="34" charset="-122"/>
                <a:cs typeface="Montserrat" pitchFamily="34" charset="-120"/>
              </a:rPr>
              <a:t>Common Mistakes to Avoid</a:t>
            </a:r>
            <a:endParaRPr lang="en-US" sz="4600" dirty="0"/>
          </a:p>
        </p:txBody>
      </p:sp>
      <p:sp>
        <p:nvSpPr>
          <p:cNvPr id="3" name="Text 1"/>
          <p:cNvSpPr/>
          <p:nvPr/>
        </p:nvSpPr>
        <p:spPr>
          <a:xfrm>
            <a:off x="914400" y="1828800"/>
            <a:ext cx="10972800" cy="914400"/>
          </a:xfrm>
          <a:prstGeom prst="rect">
            <a:avLst/>
          </a:prstGeom>
          <a:noFill/>
          <a:ln/>
        </p:spPr>
        <p:txBody>
          <a:bodyPr wrap="square" rtlCol="0" anchor="ctr"/>
          <a:lstStyle/>
          <a:p>
            <a:pPr marL="342900" indent="-342900">
              <a:buSzPct val="100000"/>
              <a:buChar char="•"/>
            </a:pPr>
            <a:r>
              <a:rPr lang="en-US" sz="3000" dirty="0">
                <a:solidFill>
                  <a:srgbClr val="292929"/>
                </a:solidFill>
                <a:latin typeface="Quicksand" pitchFamily="34" charset="0"/>
                <a:ea typeface="Quicksand" pitchFamily="34" charset="-122"/>
                <a:cs typeface="Quicksand" pitchFamily="34" charset="-120"/>
              </a:rPr>
              <a:t>Forgetting to combine like terms.</a:t>
            </a:r>
            <a:endParaRPr lang="en-US" sz="3000" dirty="0"/>
          </a:p>
        </p:txBody>
      </p:sp>
      <p:sp>
        <p:nvSpPr>
          <p:cNvPr id="4" name="Text 2"/>
          <p:cNvSpPr/>
          <p:nvPr/>
        </p:nvSpPr>
        <p:spPr>
          <a:xfrm>
            <a:off x="914400" y="2743200"/>
            <a:ext cx="10972800" cy="914400"/>
          </a:xfrm>
          <a:prstGeom prst="rect">
            <a:avLst/>
          </a:prstGeom>
          <a:noFill/>
          <a:ln/>
        </p:spPr>
        <p:txBody>
          <a:bodyPr wrap="square" rtlCol="0" anchor="ctr"/>
          <a:lstStyle/>
          <a:p>
            <a:pPr marL="342900" indent="-342900">
              <a:buSzPct val="100000"/>
              <a:buChar char="•"/>
            </a:pPr>
            <a:r>
              <a:rPr lang="en-US" sz="3000" dirty="0">
                <a:solidFill>
                  <a:srgbClr val="292929"/>
                </a:solidFill>
                <a:latin typeface="Quicksand" pitchFamily="34" charset="0"/>
                <a:ea typeface="Quicksand" pitchFamily="34" charset="-122"/>
                <a:cs typeface="Quicksand" pitchFamily="34" charset="-120"/>
              </a:rPr>
              <a:t>Mixing up coefficients and constants.</a:t>
            </a:r>
            <a:endParaRPr lang="en-US" sz="3000" dirty="0"/>
          </a:p>
        </p:txBody>
      </p:sp>
      <p:sp>
        <p:nvSpPr>
          <p:cNvPr id="5" name="Text 3"/>
          <p:cNvSpPr/>
          <p:nvPr/>
        </p:nvSpPr>
        <p:spPr>
          <a:xfrm>
            <a:off x="914400" y="3657600"/>
            <a:ext cx="10972800" cy="914400"/>
          </a:xfrm>
          <a:prstGeom prst="rect">
            <a:avLst/>
          </a:prstGeom>
          <a:noFill/>
          <a:ln/>
        </p:spPr>
        <p:txBody>
          <a:bodyPr wrap="square" rtlCol="0" anchor="ctr"/>
          <a:lstStyle/>
          <a:p>
            <a:pPr marL="342900" indent="-342900">
              <a:buSzPct val="100000"/>
              <a:buChar char="•"/>
            </a:pPr>
            <a:r>
              <a:rPr lang="en-US" sz="3000" dirty="0">
                <a:solidFill>
                  <a:srgbClr val="292929"/>
                </a:solidFill>
                <a:latin typeface="Quicksand" pitchFamily="34" charset="0"/>
                <a:ea typeface="Quicksand" pitchFamily="34" charset="-122"/>
                <a:cs typeface="Quicksand" pitchFamily="34" charset="-120"/>
              </a:rPr>
              <a:t>Not distributing multiplication correctly.</a:t>
            </a:r>
            <a:endParaRPr lang="en-US" sz="3000" dirty="0"/>
          </a:p>
        </p:txBody>
      </p:sp>
      <p:sp>
        <p:nvSpPr>
          <p:cNvPr id="6" name="Text 4"/>
          <p:cNvSpPr/>
          <p:nvPr/>
        </p:nvSpPr>
        <p:spPr>
          <a:xfrm>
            <a:off x="914400" y="4572000"/>
            <a:ext cx="10972800" cy="914400"/>
          </a:xfrm>
          <a:prstGeom prst="rect">
            <a:avLst/>
          </a:prstGeom>
          <a:noFill/>
          <a:ln/>
        </p:spPr>
        <p:txBody>
          <a:bodyPr wrap="square" rtlCol="0" anchor="ctr"/>
          <a:lstStyle/>
          <a:p>
            <a:pPr marL="342900" indent="-342900">
              <a:buSzPct val="100000"/>
              <a:buChar char="•"/>
            </a:pPr>
            <a:r>
              <a:rPr lang="en-US" sz="3000" dirty="0">
                <a:solidFill>
                  <a:srgbClr val="292929"/>
                </a:solidFill>
                <a:latin typeface="Quicksand" pitchFamily="34" charset="0"/>
                <a:ea typeface="Quicksand" pitchFamily="34" charset="-122"/>
                <a:cs typeface="Quicksand" pitchFamily="34" charset="-120"/>
              </a:rPr>
              <a:t>Ignoring the order of operations.</a:t>
            </a:r>
            <a:endParaRPr lang="en-US" sz="3000" dirty="0"/>
          </a:p>
        </p:txBody>
      </p:sp>
      <p:sp>
        <p:nvSpPr>
          <p:cNvPr id="7" name="Text 5"/>
          <p:cNvSpPr/>
          <p:nvPr/>
        </p:nvSpPr>
        <p:spPr>
          <a:xfrm>
            <a:off x="914400" y="5486400"/>
            <a:ext cx="10972800" cy="914400"/>
          </a:xfrm>
          <a:prstGeom prst="rect">
            <a:avLst/>
          </a:prstGeom>
          <a:noFill/>
          <a:ln/>
        </p:spPr>
        <p:txBody>
          <a:bodyPr wrap="square" rtlCol="0" anchor="ctr"/>
          <a:lstStyle/>
          <a:p>
            <a:pPr marL="342900" indent="-342900">
              <a:buSzPct val="100000"/>
              <a:buChar char="•"/>
            </a:pPr>
            <a:r>
              <a:rPr lang="en-US" sz="3000" dirty="0">
                <a:solidFill>
                  <a:srgbClr val="292929"/>
                </a:solidFill>
                <a:latin typeface="Quicksand" pitchFamily="34" charset="0"/>
                <a:ea typeface="Quicksand" pitchFamily="34" charset="-122"/>
                <a:cs typeface="Quicksand" pitchFamily="34" charset="-120"/>
              </a:rPr>
              <a:t>Misinterpreting variables.</a:t>
            </a:r>
            <a:endParaRPr lang="en-US" sz="3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 9">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txBox="1"/>
          <p:nvPr/>
        </p:nvSpPr>
        <p:spPr>
          <a:xfrm>
            <a:off x="914400" y="457200"/>
            <a:ext cx="10972800" cy="914400"/>
          </a:xfrm>
          <a:prstGeom prst="rect">
            <a:avLst/>
          </a:prstGeom>
          <a:noFill/>
          <a:ln/>
        </p:spPr>
        <p:txBody>
          <a:bodyPr wrap="square" rtlCol="0" anchor="ctr"/>
          <a:lstStyle/>
          <a:p>
            <a:pPr indent="0" marL="0">
              <a:buNone/>
            </a:pPr>
            <a:r>
              <a:rPr lang="en-US" sz="4600" b="1" dirty="0">
                <a:solidFill>
                  <a:srgbClr val="292929"/>
                </a:solidFill>
                <a:latin typeface="Montserrat" pitchFamily="34" charset="0"/>
                <a:ea typeface="Montserrat" pitchFamily="34" charset="-122"/>
                <a:cs typeface="Montserrat" pitchFamily="34" charset="-120"/>
              </a:rPr>
              <a:t>Key Takeaways</a:t>
            </a:r>
            <a:endParaRPr lang="en-US" sz="4600" dirty="0"/>
          </a:p>
        </p:txBody>
      </p:sp>
      <p:sp>
        <p:nvSpPr>
          <p:cNvPr id="3" name="Text 1"/>
          <p:cNvSpPr/>
          <p:nvPr/>
        </p:nvSpPr>
        <p:spPr>
          <a:xfrm>
            <a:off x="914400" y="1828800"/>
            <a:ext cx="10972800" cy="914400"/>
          </a:xfrm>
          <a:prstGeom prst="rect">
            <a:avLst/>
          </a:prstGeom>
          <a:noFill/>
          <a:ln/>
        </p:spPr>
        <p:txBody>
          <a:bodyPr wrap="square" rtlCol="0" anchor="ctr"/>
          <a:lstStyle/>
          <a:p>
            <a:pPr marL="342900" indent="-342900">
              <a:buSzPct val="100000"/>
              <a:buChar char="•"/>
            </a:pPr>
            <a:r>
              <a:rPr lang="en-US" sz="3000" dirty="0">
                <a:solidFill>
                  <a:srgbClr val="292929"/>
                </a:solidFill>
                <a:latin typeface="Quicksand" pitchFamily="34" charset="0"/>
                <a:ea typeface="Quicksand" pitchFamily="34" charset="-122"/>
                <a:cs typeface="Quicksand" pitchFamily="34" charset="-120"/>
              </a:rPr>
              <a:t>Algebraic expressions represent real-world quantities.</a:t>
            </a:r>
            <a:endParaRPr lang="en-US" sz="3000" dirty="0"/>
          </a:p>
        </p:txBody>
      </p:sp>
      <p:sp>
        <p:nvSpPr>
          <p:cNvPr id="4" name="Text 2"/>
          <p:cNvSpPr/>
          <p:nvPr/>
        </p:nvSpPr>
        <p:spPr>
          <a:xfrm>
            <a:off x="914400" y="2743200"/>
            <a:ext cx="10972800" cy="914400"/>
          </a:xfrm>
          <a:prstGeom prst="rect">
            <a:avLst/>
          </a:prstGeom>
          <a:noFill/>
          <a:ln/>
        </p:spPr>
        <p:txBody>
          <a:bodyPr wrap="square" rtlCol="0" anchor="ctr"/>
          <a:lstStyle/>
          <a:p>
            <a:pPr marL="342900" indent="-342900">
              <a:buSzPct val="100000"/>
              <a:buChar char="•"/>
            </a:pPr>
            <a:r>
              <a:rPr lang="en-US" sz="3000" dirty="0">
                <a:solidFill>
                  <a:srgbClr val="292929"/>
                </a:solidFill>
                <a:latin typeface="Quicksand" pitchFamily="34" charset="0"/>
                <a:ea typeface="Quicksand" pitchFamily="34" charset="-122"/>
                <a:cs typeface="Quicksand" pitchFamily="34" charset="-120"/>
              </a:rPr>
              <a:t>Terms, coefficients, and variables are the building blocks.</a:t>
            </a:r>
            <a:endParaRPr lang="en-US" sz="3000" dirty="0"/>
          </a:p>
        </p:txBody>
      </p:sp>
      <p:sp>
        <p:nvSpPr>
          <p:cNvPr id="5" name="Text 3"/>
          <p:cNvSpPr/>
          <p:nvPr/>
        </p:nvSpPr>
        <p:spPr>
          <a:xfrm>
            <a:off x="914400" y="3657600"/>
            <a:ext cx="10972800" cy="914400"/>
          </a:xfrm>
          <a:prstGeom prst="rect">
            <a:avLst/>
          </a:prstGeom>
          <a:noFill/>
          <a:ln/>
        </p:spPr>
        <p:txBody>
          <a:bodyPr wrap="square" rtlCol="0" anchor="ctr"/>
          <a:lstStyle/>
          <a:p>
            <a:pPr marL="342900" indent="-342900">
              <a:buSzPct val="100000"/>
              <a:buChar char="•"/>
            </a:pPr>
            <a:r>
              <a:rPr lang="en-US" sz="3000" dirty="0">
                <a:solidFill>
                  <a:srgbClr val="292929"/>
                </a:solidFill>
                <a:latin typeface="Quicksand" pitchFamily="34" charset="0"/>
                <a:ea typeface="Quicksand" pitchFamily="34" charset="-122"/>
                <a:cs typeface="Quicksand" pitchFamily="34" charset="-120"/>
              </a:rPr>
              <a:t>Simplifying expressions makes calculations easier.</a:t>
            </a:r>
            <a:endParaRPr lang="en-US" sz="3000" dirty="0"/>
          </a:p>
        </p:txBody>
      </p:sp>
      <p:sp>
        <p:nvSpPr>
          <p:cNvPr id="6" name="Text 4"/>
          <p:cNvSpPr/>
          <p:nvPr/>
        </p:nvSpPr>
        <p:spPr>
          <a:xfrm>
            <a:off x="914400" y="4572000"/>
            <a:ext cx="10972800" cy="914400"/>
          </a:xfrm>
          <a:prstGeom prst="rect">
            <a:avLst/>
          </a:prstGeom>
          <a:noFill/>
          <a:ln/>
        </p:spPr>
        <p:txBody>
          <a:bodyPr wrap="square" rtlCol="0" anchor="ctr"/>
          <a:lstStyle/>
          <a:p>
            <a:pPr marL="342900" indent="-342900">
              <a:buSzPct val="100000"/>
              <a:buChar char="•"/>
            </a:pPr>
            <a:r>
              <a:rPr lang="en-US" sz="3000" dirty="0">
                <a:solidFill>
                  <a:srgbClr val="292929"/>
                </a:solidFill>
                <a:latin typeface="Quicksand" pitchFamily="34" charset="0"/>
                <a:ea typeface="Quicksand" pitchFamily="34" charset="-122"/>
                <a:cs typeface="Quicksand" pitchFamily="34" charset="-120"/>
              </a:rPr>
              <a:t>Visual tools like algebra tiles can aid understanding.</a:t>
            </a:r>
            <a:endParaRPr lang="en-US" sz="3000" dirty="0"/>
          </a:p>
        </p:txBody>
      </p:sp>
      <p:sp>
        <p:nvSpPr>
          <p:cNvPr id="7" name="Text 5"/>
          <p:cNvSpPr/>
          <p:nvPr/>
        </p:nvSpPr>
        <p:spPr>
          <a:xfrm>
            <a:off x="914400" y="5486400"/>
            <a:ext cx="10972800" cy="914400"/>
          </a:xfrm>
          <a:prstGeom prst="rect">
            <a:avLst/>
          </a:prstGeom>
          <a:noFill/>
          <a:ln/>
        </p:spPr>
        <p:txBody>
          <a:bodyPr wrap="square" rtlCol="0" anchor="ctr"/>
          <a:lstStyle/>
          <a:p>
            <a:pPr marL="342900" indent="-342900">
              <a:buSzPct val="100000"/>
              <a:buChar char="•"/>
            </a:pPr>
            <a:r>
              <a:rPr lang="en-US" sz="3000" dirty="0">
                <a:solidFill>
                  <a:srgbClr val="292929"/>
                </a:solidFill>
                <a:latin typeface="Quicksand" pitchFamily="34" charset="0"/>
                <a:ea typeface="Quicksand" pitchFamily="34" charset="-122"/>
                <a:cs typeface="Quicksand" pitchFamily="34" charset="-120"/>
              </a:rPr>
              <a:t>Avoid common mistakes for accurate results.</a:t>
            </a:r>
            <a:endParaRPr lang="en-US" sz="3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(16:9)</PresentationFormat>
  <Paragraphs>0</Paragraphs>
  <Slides>10</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Slide 1</vt:lpstr>
      <vt:lpstr>Slide 2</vt:lpstr>
      <vt:lpstr>Slide 3</vt:lpstr>
      <vt:lpstr>Slide 4</vt:lpstr>
      <vt:lpstr>Slide 5</vt:lpstr>
      <vt:lpstr>Slide 6</vt:lpstr>
      <vt:lpstr>Slide 7</vt:lpstr>
      <vt:lpstr>Slide 8</vt:lpstr>
      <vt:lpstr>Slide 9</vt:lpstr>
      <vt:lpstr>Slide 10</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PptxGenJS</cp:lastModifiedBy>
  <cp:revision>1</cp:revision>
  <dcterms:created xsi:type="dcterms:W3CDTF">2025-01-14T20:07:29Z</dcterms:created>
  <dcterms:modified xsi:type="dcterms:W3CDTF">2025-01-14T20:07:29Z</dcterms:modified>
</cp:coreProperties>
</file>