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Default Extension="jpg" ContentType="image/jpg"/>
  <Default Extension="svg" ContentType="image/svg+xml"/>
  <Default Extension="png" ContentType="image/png"/>
  <Default Extension="gif" ContentType="image/gif"/>
  <Default Extension="m4v" ContentType="video/mp4"/>
  <Default Extension="mp4" ContentType="video/mp4"/>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notesMasters/notesMaster1.xml" ContentType="application/vnd.openxmlformats-officedocument.presentationml.notesMaster+xml"/>
  <Override PartName="/ppt/slideMasters/slideMaster1.xml" ContentType="application/vnd.openxmlformats-officedocument.presentationml.slideMaster+xml"/>
  <Override PartName="/ppt/slides/slide1.xml" ContentType="application/vnd.openxmlformats-officedocument.presentationml.slide+xml"/>
  <Override PartName="/ppt/slideMasters/slideMaster2.xml" ContentType="application/vnd.openxmlformats-officedocument.presentationml.slideMaster+xml"/>
  <Override PartName="/ppt/slides/slide2.xml" ContentType="application/vnd.openxmlformats-officedocument.presentationml.slide+xml"/>
  <Override PartName="/ppt/slideMasters/slideMaster3.xml" ContentType="application/vnd.openxmlformats-officedocument.presentationml.slideMaster+xml"/>
  <Override PartName="/ppt/slides/slide3.xml" ContentType="application/vnd.openxmlformats-officedocument.presentationml.slide+xml"/>
  <Override PartName="/ppt/slideMasters/slideMaster4.xml" ContentType="application/vnd.openxmlformats-officedocument.presentationml.slideMaster+xml"/>
  <Override PartName="/ppt/slides/slide4.xml" ContentType="application/vnd.openxmlformats-officedocument.presentationml.slide+xml"/>
  <Override PartName="/ppt/slideMasters/slideMaster5.xml" ContentType="application/vnd.openxmlformats-officedocument.presentationml.slideMaster+xml"/>
  <Override PartName="/ppt/slides/slide5.xml" ContentType="application/vnd.openxmlformats-officedocument.presentationml.slide+xml"/>
  <Override PartName="/ppt/slideMasters/slideMaster6.xml" ContentType="application/vnd.openxmlformats-officedocument.presentationml.slideMaster+xml"/>
  <Override PartName="/ppt/slides/slide6.xml" ContentType="application/vnd.openxmlformats-officedocument.presentationml.slide+xml"/>
  <Override PartName="/ppt/slideMasters/slideMaster7.xml" ContentType="application/vnd.openxmlformats-officedocument.presentationml.slideMaster+xml"/>
  <Override PartName="/ppt/slides/slide7.xml" ContentType="application/vnd.openxmlformats-officedocument.presentationml.slide+xml"/>
  <Override PartName="/ppt/slideMasters/slideMaster8.xml" ContentType="application/vnd.openxmlformats-officedocument.presentationml.slideMaster+xml"/>
  <Override PartName="/ppt/slides/slide8.xml" ContentType="application/vnd.openxmlformats-officedocument.presentationml.slide+xml"/>
  <Override PartName="/ppt/slideMasters/slideMaster9.xml" ContentType="application/vnd.openxmlformats-officedocument.presentationml.slideMaster+xml"/>
  <Override PartName="/ppt/slides/slide9.xml" ContentType="application/vnd.openxmlformats-officedocument.presentationml.slide+xml"/>
  <Override PartName="/ppt/slideMasters/slideMaster10.xml" ContentType="application/vnd.openxmlformats-officedocument.presentationml.slideMaster+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
		<Relationship Id="rId1" Type="http://schemas.openxmlformats.org/officeDocument/2006/relationships/extended-properties" Target="docProps/app.xml"/>
		<Relationship Id="rId2" Type="http://schemas.openxmlformats.org/package/2006/relationships/metadata/core-properties" Target="docProps/core.xml"/>
		<Relationship Id="rId3"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notesMasterIdLst>
    <p:notesMasterId r:id="rId12"/>
  </p:notesMasterIdLst>
  <p:sldSz cx="12192000" cy="6858000"/>
  <p:notesSz cx="6858000" cy="12192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s>
</file>

<file path=ppt/notesMasters/_rels/notesMaster1.xml.rels><?xml version="1.0" encoding="UTF-8" standalone="yes"?>
<Relationships xmlns="http://schemas.openxmlformats.org/package/2006/relationships">
		<Relationship Id="rId1" Type="http://schemas.openxmlformats.org/officeDocument/2006/relationships/theme" Target="../theme/theme1.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82F153-3F37-0F45-9E97-73ACFA13230C}" type="datetimeFigureOut">
              <a:rPr lang="en-US"/>
              <a:t>7/23/19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E9CC1-C706-0F49-92D6-E571CC5EEA8F}" type="slidenum">
              <a:rPr lang="en-US"/>
              <a:t>‹#›</a:t>
            </a:fld>
            <a:endParaRPr lang="en-US"/>
          </a:p>
        </p:txBody>
      </p:sp>
    </p:spTree>
    <p:extLst>
      <p:ext uri="{BB962C8B-B14F-4D97-AF65-F5344CB8AC3E}">
        <p14:creationId xmlns:p14="http://schemas.microsoft.com/office/powerpoint/2010/main" val="1024086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Summarize the key points of the lesson. Reinforce the importance of Black History Month and the contributions of Black people throughout history. Highlight the courage and impact of historical figures and events. Emphasize the connection between understanding history and addressing current issues. Encourage students to continue learning and reflecting on these topics.</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Begin the lesson by welcoming students and introducing the topic of Black History Month. Explain that today, we will explore important events, figures, and concepts in Black history. Highlight the key points they will learn during the lesson to set the stage for what's to come. Encourage students to think about how these historical events relate to their own lives.</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the origins and significance of Black History Month. Mention Carter G. Woodson and his role in establishing this celebration. Emphasize the importance of learning about and honoring Black history and culture. Ask students if they know any Black historical figures or events already.</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Share the story of Henry 'Box' Brown in an engaging and age-appropriate way. Highlight his bravery and the extraordinary method he used to escape slavery. Discuss what this story tells us about the lengths people will go to for freedom. Encourage students to think about what freedom means to them.</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the timeline to highlight key events in Black history. For each event, provide a brief explanation and discuss its significance. Encourage students to ask questions and share their thoughts. Make connections between these historical events and present-day issues where relevant.</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the Civil Rights Movement and its impact on society. Highlight key figures and their contributions. Explain how the movement led to important changes in laws and attitudes. Emphasize that the fight for equality continues today and that students can be part of this ongoing effort.</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Introduce students to important figures in Black history. For each figure, provide a brief overview of their contributions and significance. Encourage students to think about what qualities these individuals had that made them effective leaders and change-makers. Ask students if they know of any other important figures in Black history.</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the importance of connecting historical events to present-day issues. Discuss how understanding Black history can help us address current social challenges. Encourage students to share their thoughts on how they can contribute to positive change in their communities. Highlight the importance of learning from history to build a better future.</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students time to reflect on the lesson. Encourage them to think about what inspired them and any questions they still have. Create an open and supportive environment for students to share their reflections. Emphasize the importance of continuous learning and curiosity.</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Slide-1-image-1.png"/><Relationship Id="rId2" Type="http://schemas.openxmlformats.org/officeDocument/2006/relationships/image" Target="../media/image-1-2.png"/><Relationship Id="rId3" Type="http://schemas.openxmlformats.org/officeDocument/2006/relationships/slideLayout" Target="../slideLayouts/slideLayout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image" Target="../media/Slide-10-image-1.png"/><Relationship Id="rId2" Type="http://schemas.openxmlformats.org/officeDocument/2006/relationships/slideLayout" Target="../slideLayouts/slideLayout1.xml"/><Relationship Id="rId3"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image" Target="../media/Slide-2-image-1.png"/><Relationship Id="rId2" Type="http://schemas.openxmlformats.org/officeDocument/2006/relationships/image" Target="../media/image-2-2.png"/><Relationship Id="rId3" Type="http://schemas.openxmlformats.org/officeDocument/2006/relationships/image" Target="../media/image-2-3.svg"/><Relationship Id="rId4" Type="http://schemas.openxmlformats.org/officeDocument/2006/relationships/slideLayout" Target="../slideLayouts/slideLayout1.xml"/><Relationship Id="rId5"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image" Target="../media/Slide-3-image-1.png"/><Relationship Id="rId2" Type="http://schemas.openxmlformats.org/officeDocument/2006/relationships/slideLayout" Target="../slideLayouts/slideLayout1.xml"/><Relationship Id="rId3"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image" Target="../media/Slide-4-image-1.png"/><Relationship Id="rId2" Type="http://schemas.openxmlformats.org/officeDocument/2006/relationships/slideLayout" Target="../slideLayouts/slideLayout1.xml"/><Relationship Id="rId3"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image" Target="../media/Slide-5-image-1.png"/><Relationship Id="rId2" Type="http://schemas.openxmlformats.org/officeDocument/2006/relationships/image" Target="../media/image-5-2.png"/><Relationship Id="rId3" Type="http://schemas.openxmlformats.org/officeDocument/2006/relationships/image" Target="../media/image-5-3.svg"/><Relationship Id="rId4" Type="http://schemas.openxmlformats.org/officeDocument/2006/relationships/slideLayout" Target="../slideLayouts/slideLayout1.xml"/><Relationship Id="rId5"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image" Target="../media/Slide-6-image-1.png"/><Relationship Id="rId2" Type="http://schemas.openxmlformats.org/officeDocument/2006/relationships/slideLayout" Target="../slideLayouts/slideLayout1.xml"/><Relationship Id="rId3"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image" Target="../media/Slide-7-image-1.png"/><Relationship Id="rId2" Type="http://schemas.openxmlformats.org/officeDocument/2006/relationships/slideLayout" Target="../slideLayouts/slideLayout1.xml"/><Relationship Id="rId3"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image" Target="../media/Slide-8-image-1.png"/><Relationship Id="rId2" Type="http://schemas.openxmlformats.org/officeDocument/2006/relationships/slideLayout" Target="../slideLayouts/slideLayout1.xml"/><Relationship Id="rId3"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image" Target="../media/Slide-9-image-1.png"/><Relationship Id="rId2" Type="http://schemas.openxmlformats.org/officeDocument/2006/relationships/image" Target="../media/image-9-2.png"/><Relationship Id="rId3" Type="http://schemas.openxmlformats.org/officeDocument/2006/relationships/image" Target="../media/image-9-3.svg"/><Relationship Id="rId4" Type="http://schemas.openxmlformats.org/officeDocument/2006/relationships/slideLayout" Target="../slideLayouts/slideLayout1.xml"/><Relationship Id="rId5"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name="Slide 1">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pic>
        <p:nvPicPr>
          <p:cNvPr id="2" name="Image 0" descr="/resources/pptDesigns/0/bg/frame.png">    </p:cNvPr>
          <p:cNvPicPr>
            <a:picLocks noChangeAspect="1"/>
          </p:cNvPicPr>
          <p:nvPr/>
        </p:nvPicPr>
        <p:blipFill>
          <a:blip r:embed="rId2"/>
          <a:stretch>
            <a:fillRect/>
          </a:stretch>
        </p:blipFill>
        <p:spPr>
          <a:xfrm>
            <a:off x="3048000" y="1714500"/>
            <a:ext cx="6096000" cy="3429000"/>
          </a:xfrm>
          <a:prstGeom prst="rect">
            <a:avLst/>
          </a:prstGeom>
        </p:spPr>
      </p:pic>
      <p:sp>
        <p:nvSpPr>
          <p:cNvPr id="3" name="Text 0"/>
          <p:cNvSpPr txBox="1"/>
          <p:nvPr/>
        </p:nvSpPr>
        <p:spPr>
          <a:xfrm>
            <a:off x="3048000" y="1714500"/>
            <a:ext cx="6096000" cy="3429000"/>
          </a:xfrm>
          <a:prstGeom prst="rect">
            <a:avLst/>
          </a:prstGeom>
          <a:noFill/>
          <a:ln/>
        </p:spPr>
        <p:txBody>
          <a:bodyPr wrap="square" rtlCol="0" anchor="ctr"/>
          <a:lstStyle/>
          <a:p>
            <a:pPr algn="ctr" indent="0" marL="0">
              <a:buNone/>
            </a:pPr>
            <a:r>
              <a:rPr lang="en-US" sz="4800" b="1" dirty="0">
                <a:solidFill>
                  <a:srgbClr val="3C2547"/>
                </a:solidFill>
                <a:latin typeface="Montserrat" pitchFamily="34" charset="0"/>
                <a:ea typeface="Montserrat" pitchFamily="34" charset="-122"/>
                <a:cs typeface="Montserrat" pitchFamily="34" charset="-120"/>
              </a:rPr>
              <a:t>Empowering Black History Journey</a:t>
            </a:r>
            <a:endParaRPr 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0" y="457200"/>
            <a:ext cx="12192000" cy="914400"/>
          </a:xfrm>
          <a:prstGeom prst="rect">
            <a:avLst/>
          </a:prstGeom>
          <a:noFill/>
          <a:ln/>
        </p:spPr>
        <p:txBody>
          <a:bodyPr wrap="square" rtlCol="0" anchor="ctr"/>
          <a:lstStyle/>
          <a:p>
            <a:pPr algn="ctr" indent="0" marL="0">
              <a:buNone/>
            </a:pPr>
            <a:r>
              <a:rPr lang="en-US" sz="4800" b="1" dirty="0">
                <a:solidFill>
                  <a:srgbClr val="3C2547"/>
                </a:solidFill>
                <a:latin typeface="Montserrat" pitchFamily="34" charset="0"/>
                <a:ea typeface="Montserrat" pitchFamily="34" charset="-122"/>
                <a:cs typeface="Montserrat" pitchFamily="34" charset="-120"/>
              </a:rPr>
              <a:t>Key Takeaways</a:t>
            </a:r>
            <a:endParaRPr lang="en-US" sz="4800" dirty="0"/>
          </a:p>
        </p:txBody>
      </p:sp>
      <p:sp>
        <p:nvSpPr>
          <p:cNvPr id="3" name="Text 1"/>
          <p:cNvSpPr/>
          <p:nvPr/>
        </p:nvSpPr>
        <p:spPr>
          <a:xfrm>
            <a:off x="609600" y="18288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Black History Month celebrates the contributions of Black people.</a:t>
            </a:r>
            <a:endParaRPr lang="en-US" sz="2875" dirty="0"/>
          </a:p>
        </p:txBody>
      </p:sp>
      <p:sp>
        <p:nvSpPr>
          <p:cNvPr id="4" name="Text 2"/>
          <p:cNvSpPr/>
          <p:nvPr/>
        </p:nvSpPr>
        <p:spPr>
          <a:xfrm>
            <a:off x="609600" y="27432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Historical figures like Henry 'Box' Brown and Rosa Parks showed great courage.</a:t>
            </a:r>
            <a:endParaRPr lang="en-US" sz="2875" dirty="0"/>
          </a:p>
        </p:txBody>
      </p:sp>
      <p:sp>
        <p:nvSpPr>
          <p:cNvPr id="5" name="Text 3"/>
          <p:cNvSpPr/>
          <p:nvPr/>
        </p:nvSpPr>
        <p:spPr>
          <a:xfrm>
            <a:off x="609600" y="36576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Key events like the Civil Rights Movement shaped our society.</a:t>
            </a:r>
            <a:endParaRPr lang="en-US" sz="2875" dirty="0"/>
          </a:p>
        </p:txBody>
      </p:sp>
      <p:sp>
        <p:nvSpPr>
          <p:cNvPr id="6" name="Text 4"/>
          <p:cNvSpPr/>
          <p:nvPr/>
        </p:nvSpPr>
        <p:spPr>
          <a:xfrm>
            <a:off x="609600" y="45720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Understanding history helps us address current social issues.</a:t>
            </a:r>
            <a:endParaRPr lang="en-US" sz="2875" dirty="0"/>
          </a:p>
        </p:txBody>
      </p:sp>
      <p:sp>
        <p:nvSpPr>
          <p:cNvPr id="7" name="Text 5"/>
          <p:cNvSpPr/>
          <p:nvPr/>
        </p:nvSpPr>
        <p:spPr>
          <a:xfrm>
            <a:off x="609600" y="54864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Reflecting on history inspires us to make positive changes.</a:t>
            </a:r>
            <a:endParaRPr lang="en-US" sz="2875"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914400" y="457200"/>
            <a:ext cx="9144000" cy="914400"/>
          </a:xfrm>
          <a:prstGeom prst="rect">
            <a:avLst/>
          </a:prstGeom>
          <a:noFill/>
          <a:ln/>
        </p:spPr>
        <p:txBody>
          <a:bodyPr wrap="square" rtlCol="0" anchor="ctr"/>
          <a:lstStyle/>
          <a:p>
            <a:pPr indent="0" marL="0">
              <a:buNone/>
            </a:pPr>
            <a:r>
              <a:rPr lang="en-US" sz="4800" b="1" dirty="0">
                <a:solidFill>
                  <a:srgbClr val="3C2547"/>
                </a:solidFill>
                <a:latin typeface="Montserrat" pitchFamily="34" charset="0"/>
                <a:ea typeface="Montserrat" pitchFamily="34" charset="-122"/>
                <a:cs typeface="Montserrat" pitchFamily="34" charset="-120"/>
              </a:rPr>
              <a:t>Welcome to Black History Month!</a:t>
            </a:r>
            <a:endParaRPr lang="en-US" sz="4800" dirty="0"/>
          </a:p>
        </p:txBody>
      </p:sp>
      <p:sp>
        <p:nvSpPr>
          <p:cNvPr id="3" name="Text 1"/>
          <p:cNvSpPr/>
          <p:nvPr/>
        </p:nvSpPr>
        <p:spPr>
          <a:xfrm>
            <a:off x="914400" y="1828800"/>
            <a:ext cx="73152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Explore key events in Black history.</a:t>
            </a:r>
            <a:endParaRPr lang="en-US" sz="2875" dirty="0"/>
          </a:p>
        </p:txBody>
      </p:sp>
      <p:sp>
        <p:nvSpPr>
          <p:cNvPr id="4" name="Text 2"/>
          <p:cNvSpPr/>
          <p:nvPr/>
        </p:nvSpPr>
        <p:spPr>
          <a:xfrm>
            <a:off x="914400" y="2743200"/>
            <a:ext cx="73152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Learn about important historical figures.</a:t>
            </a:r>
            <a:endParaRPr lang="en-US" sz="2875" dirty="0"/>
          </a:p>
        </p:txBody>
      </p:sp>
      <p:sp>
        <p:nvSpPr>
          <p:cNvPr id="5" name="Text 3"/>
          <p:cNvSpPr/>
          <p:nvPr/>
        </p:nvSpPr>
        <p:spPr>
          <a:xfrm>
            <a:off x="914400" y="3657600"/>
            <a:ext cx="73152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Understand the significance of historical events.</a:t>
            </a:r>
            <a:endParaRPr lang="en-US" sz="2875" dirty="0"/>
          </a:p>
        </p:txBody>
      </p:sp>
      <p:sp>
        <p:nvSpPr>
          <p:cNvPr id="6" name="Text 4"/>
          <p:cNvSpPr/>
          <p:nvPr/>
        </p:nvSpPr>
        <p:spPr>
          <a:xfrm>
            <a:off x="914400" y="4572000"/>
            <a:ext cx="73152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Connect past events to current social issues.</a:t>
            </a:r>
            <a:endParaRPr lang="en-US" sz="2875" dirty="0"/>
          </a:p>
        </p:txBody>
      </p:sp>
      <p:sp>
        <p:nvSpPr>
          <p:cNvPr id="7" name="Text 5"/>
          <p:cNvSpPr/>
          <p:nvPr/>
        </p:nvSpPr>
        <p:spPr>
          <a:xfrm>
            <a:off x="914400" y="5486400"/>
            <a:ext cx="73152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Reflect on what we've learned.</a:t>
            </a:r>
            <a:endParaRPr lang="en-US" sz="2875" dirty="0"/>
          </a:p>
        </p:txBody>
      </p:sp>
      <p:pic>
        <p:nvPicPr>
          <p:cNvPr id="8" name="Image 0" descr="/resources/pptDesigns/0/images/default/1.svg">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34400" y="2743200"/>
            <a:ext cx="2438400" cy="18288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0" y="457200"/>
            <a:ext cx="12192000" cy="914400"/>
          </a:xfrm>
          <a:prstGeom prst="rect">
            <a:avLst/>
          </a:prstGeom>
          <a:noFill/>
          <a:ln/>
        </p:spPr>
        <p:txBody>
          <a:bodyPr wrap="square" rtlCol="0" anchor="ctr"/>
          <a:lstStyle/>
          <a:p>
            <a:pPr algn="ctr" indent="0" marL="0">
              <a:buNone/>
            </a:pPr>
            <a:r>
              <a:rPr lang="en-US" sz="4800" b="1" dirty="0">
                <a:solidFill>
                  <a:srgbClr val="3C2547"/>
                </a:solidFill>
                <a:latin typeface="Montserrat" pitchFamily="34" charset="0"/>
                <a:ea typeface="Montserrat" pitchFamily="34" charset="-122"/>
                <a:cs typeface="Montserrat" pitchFamily="34" charset="-120"/>
              </a:rPr>
              <a:t>What is Black History Month?</a:t>
            </a:r>
            <a:endParaRPr lang="en-US" sz="4800" dirty="0"/>
          </a:p>
        </p:txBody>
      </p:sp>
      <p:sp>
        <p:nvSpPr>
          <p:cNvPr id="3" name="Text 1"/>
          <p:cNvSpPr txBox="1"/>
          <p:nvPr/>
        </p:nvSpPr>
        <p:spPr>
          <a:xfrm>
            <a:off x="609600" y="2011680"/>
            <a:ext cx="10972800" cy="3657600"/>
          </a:xfrm>
          <a:prstGeom prst="rect">
            <a:avLst/>
          </a:prstGeom>
          <a:noFill/>
          <a:ln/>
        </p:spPr>
        <p:txBody>
          <a:bodyPr wrap="square" rtlCol="0" anchor="ctr"/>
          <a:lstStyle/>
          <a:p>
            <a:pPr indent="0" marL="0">
              <a:buNone/>
            </a:pPr>
            <a:r>
              <a:rPr lang="en-US" sz="2875" dirty="0">
                <a:solidFill>
                  <a:srgbClr val="3C2547"/>
                </a:solidFill>
                <a:latin typeface="Quicksand" pitchFamily="34" charset="0"/>
                <a:ea typeface="Quicksand" pitchFamily="34" charset="-122"/>
                <a:cs typeface="Quicksand" pitchFamily="34" charset="-120"/>
              </a:rPr>
              <a:t>Black History Month is a time to celebrate and recognize the contributions and achievements of Black people throughout history. It began as a week-long celebration in 1926, created by historian Carter G. Woodson, and was expanded to a month in 1976. This month is an opportunity to learn about and honor the rich history and culture of Black people.</a:t>
            </a:r>
            <a:endParaRPr lang="en-US" sz="2875"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0" y="457200"/>
            <a:ext cx="12192000" cy="914400"/>
          </a:xfrm>
          <a:prstGeom prst="rect">
            <a:avLst/>
          </a:prstGeom>
          <a:noFill/>
          <a:ln/>
        </p:spPr>
        <p:txBody>
          <a:bodyPr wrap="square" rtlCol="0" anchor="ctr"/>
          <a:lstStyle/>
          <a:p>
            <a:pPr algn="ctr" indent="0" marL="0">
              <a:buNone/>
            </a:pPr>
            <a:r>
              <a:rPr lang="en-US" sz="4800" b="1" dirty="0">
                <a:solidFill>
                  <a:srgbClr val="3C2547"/>
                </a:solidFill>
                <a:latin typeface="Montserrat" pitchFamily="34" charset="0"/>
                <a:ea typeface="Montserrat" pitchFamily="34" charset="-122"/>
                <a:cs typeface="Montserrat" pitchFamily="34" charset="-120"/>
              </a:rPr>
              <a:t>Who was Henry 'Box' Brown?</a:t>
            </a:r>
            <a:endParaRPr lang="en-US" sz="4800" dirty="0"/>
          </a:p>
        </p:txBody>
      </p:sp>
      <p:sp>
        <p:nvSpPr>
          <p:cNvPr id="3" name="Text 1"/>
          <p:cNvSpPr txBox="1"/>
          <p:nvPr/>
        </p:nvSpPr>
        <p:spPr>
          <a:xfrm>
            <a:off x="609600" y="2011680"/>
            <a:ext cx="10972800" cy="3657600"/>
          </a:xfrm>
          <a:prstGeom prst="rect">
            <a:avLst/>
          </a:prstGeom>
          <a:noFill/>
          <a:ln/>
        </p:spPr>
        <p:txBody>
          <a:bodyPr wrap="square" rtlCol="0" anchor="ctr"/>
          <a:lstStyle/>
          <a:p>
            <a:pPr indent="0" marL="0">
              <a:buNone/>
            </a:pPr>
            <a:r>
              <a:rPr lang="en-US" sz="2875" dirty="0">
                <a:solidFill>
                  <a:srgbClr val="3C2547"/>
                </a:solidFill>
                <a:latin typeface="Quicksand" pitchFamily="34" charset="0"/>
                <a:ea typeface="Quicksand" pitchFamily="34" charset="-122"/>
                <a:cs typeface="Quicksand" pitchFamily="34" charset="-120"/>
              </a:rPr>
              <a:t>Henry 'Box' Brown was an enslaved man who escaped to freedom by mailing himself in a wooden crate. His journey took 27 hours, and he became a symbol of the fight for freedom and the lengths people would go to achieve it. His story is a powerful example of courage and determination.</a:t>
            </a:r>
            <a:endParaRPr lang="en-US" sz="2875"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3657600" y="457200"/>
            <a:ext cx="7924800" cy="914400"/>
          </a:xfrm>
          <a:prstGeom prst="rect">
            <a:avLst/>
          </a:prstGeom>
          <a:noFill/>
          <a:ln/>
        </p:spPr>
        <p:txBody>
          <a:bodyPr wrap="square" rtlCol="0" anchor="ctr"/>
          <a:lstStyle/>
          <a:p>
            <a:pPr indent="0" marL="0">
              <a:buNone/>
            </a:pPr>
            <a:r>
              <a:rPr lang="en-US" sz="4800" b="1" dirty="0">
                <a:solidFill>
                  <a:srgbClr val="3C2547"/>
                </a:solidFill>
                <a:latin typeface="Montserrat" pitchFamily="34" charset="0"/>
                <a:ea typeface="Montserrat" pitchFamily="34" charset="-122"/>
                <a:cs typeface="Montserrat" pitchFamily="34" charset="-120"/>
              </a:rPr>
              <a:t>Key Events in Black History</a:t>
            </a:r>
            <a:endParaRPr lang="en-US" sz="4800" dirty="0"/>
          </a:p>
        </p:txBody>
      </p:sp>
      <p:pic>
        <p:nvPicPr>
          <p:cNvPr id="3" name="Image 0" descr="/resources/pptDesigns/0/images/default/4.svg">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14400" y="2743200"/>
            <a:ext cx="2438400" cy="18288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0" y="457200"/>
            <a:ext cx="12192000" cy="914400"/>
          </a:xfrm>
          <a:prstGeom prst="rect">
            <a:avLst/>
          </a:prstGeom>
          <a:noFill/>
          <a:ln/>
        </p:spPr>
        <p:txBody>
          <a:bodyPr wrap="square" rtlCol="0" anchor="ctr"/>
          <a:lstStyle/>
          <a:p>
            <a:pPr algn="ctr" indent="0" marL="0">
              <a:buNone/>
            </a:pPr>
            <a:r>
              <a:rPr lang="en-US" sz="4800" b="1" dirty="0">
                <a:solidFill>
                  <a:srgbClr val="3C2547"/>
                </a:solidFill>
                <a:latin typeface="Montserrat" pitchFamily="34" charset="0"/>
                <a:ea typeface="Montserrat" pitchFamily="34" charset="-122"/>
                <a:cs typeface="Montserrat" pitchFamily="34" charset="-120"/>
              </a:rPr>
              <a:t>The Impact of the Civil Rights Movement</a:t>
            </a:r>
            <a:endParaRPr lang="en-US" sz="4800" dirty="0"/>
          </a:p>
        </p:txBody>
      </p:sp>
      <p:sp>
        <p:nvSpPr>
          <p:cNvPr id="3" name="Text 1"/>
          <p:cNvSpPr/>
          <p:nvPr/>
        </p:nvSpPr>
        <p:spPr>
          <a:xfrm>
            <a:off x="609600" y="18288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Fought for equal rights and an end to racial segregation.</a:t>
            </a:r>
            <a:endParaRPr lang="en-US" sz="2875" dirty="0"/>
          </a:p>
        </p:txBody>
      </p:sp>
      <p:sp>
        <p:nvSpPr>
          <p:cNvPr id="4" name="Text 2"/>
          <p:cNvSpPr/>
          <p:nvPr/>
        </p:nvSpPr>
        <p:spPr>
          <a:xfrm>
            <a:off x="609600" y="27432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Led by figures like Martin Luther King Jr., Rosa Parks, and Malcolm X.</a:t>
            </a:r>
            <a:endParaRPr lang="en-US" sz="2875" dirty="0"/>
          </a:p>
        </p:txBody>
      </p:sp>
      <p:sp>
        <p:nvSpPr>
          <p:cNvPr id="5" name="Text 3"/>
          <p:cNvSpPr/>
          <p:nvPr/>
        </p:nvSpPr>
        <p:spPr>
          <a:xfrm>
            <a:off x="609600" y="36576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Resulted in significant legislation like the Civil Rights Act and Voting Rights Act.</a:t>
            </a:r>
            <a:endParaRPr lang="en-US" sz="2875" dirty="0"/>
          </a:p>
        </p:txBody>
      </p:sp>
      <p:sp>
        <p:nvSpPr>
          <p:cNvPr id="6" name="Text 4"/>
          <p:cNvSpPr/>
          <p:nvPr/>
        </p:nvSpPr>
        <p:spPr>
          <a:xfrm>
            <a:off x="609600" y="45720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Inspired other social justice movements.</a:t>
            </a:r>
            <a:endParaRPr lang="en-US" sz="2875" dirty="0"/>
          </a:p>
        </p:txBody>
      </p:sp>
      <p:sp>
        <p:nvSpPr>
          <p:cNvPr id="7" name="Text 5"/>
          <p:cNvSpPr/>
          <p:nvPr/>
        </p:nvSpPr>
        <p:spPr>
          <a:xfrm>
            <a:off x="609600" y="54864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Continues to influence the fight for equality today.</a:t>
            </a:r>
            <a:endParaRPr lang="en-US" sz="2875"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0" y="457200"/>
            <a:ext cx="12192000" cy="914400"/>
          </a:xfrm>
          <a:prstGeom prst="rect">
            <a:avLst/>
          </a:prstGeom>
          <a:noFill/>
          <a:ln/>
        </p:spPr>
        <p:txBody>
          <a:bodyPr wrap="square" rtlCol="0" anchor="ctr"/>
          <a:lstStyle/>
          <a:p>
            <a:pPr algn="ctr" indent="0" marL="0">
              <a:buNone/>
            </a:pPr>
            <a:r>
              <a:rPr lang="en-US" sz="4800" b="1" dirty="0">
                <a:solidFill>
                  <a:srgbClr val="3C2547"/>
                </a:solidFill>
                <a:latin typeface="Montserrat" pitchFamily="34" charset="0"/>
                <a:ea typeface="Montserrat" pitchFamily="34" charset="-122"/>
                <a:cs typeface="Montserrat" pitchFamily="34" charset="-120"/>
              </a:rPr>
              <a:t>Important Figures in Black History</a:t>
            </a:r>
            <a:endParaRPr lang="en-US" sz="4800" dirty="0"/>
          </a:p>
        </p:txBody>
      </p:sp>
      <p:sp>
        <p:nvSpPr>
          <p:cNvPr id="3" name="Text 1"/>
          <p:cNvSpPr/>
          <p:nvPr/>
        </p:nvSpPr>
        <p:spPr>
          <a:xfrm>
            <a:off x="609600" y="18288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Harriet Tubman: Led many enslaved people to freedom via the Underground Railroad.</a:t>
            </a:r>
            <a:endParaRPr lang="en-US" sz="2875" dirty="0"/>
          </a:p>
        </p:txBody>
      </p:sp>
      <p:sp>
        <p:nvSpPr>
          <p:cNvPr id="4" name="Text 2"/>
          <p:cNvSpPr/>
          <p:nvPr/>
        </p:nvSpPr>
        <p:spPr>
          <a:xfrm>
            <a:off x="609600" y="27432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Frederick Douglass: Formerly enslaved, became a leading abolitionist and writer.</a:t>
            </a:r>
            <a:endParaRPr lang="en-US" sz="2875" dirty="0"/>
          </a:p>
        </p:txBody>
      </p:sp>
      <p:sp>
        <p:nvSpPr>
          <p:cNvPr id="5" name="Text 3"/>
          <p:cNvSpPr/>
          <p:nvPr/>
        </p:nvSpPr>
        <p:spPr>
          <a:xfrm>
            <a:off x="609600" y="36576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Rosa Parks: Her act of defiance sparked the Montgomery Bus Boycott.</a:t>
            </a:r>
            <a:endParaRPr lang="en-US" sz="2875" dirty="0"/>
          </a:p>
        </p:txBody>
      </p:sp>
      <p:sp>
        <p:nvSpPr>
          <p:cNvPr id="6" name="Text 4"/>
          <p:cNvSpPr/>
          <p:nvPr/>
        </p:nvSpPr>
        <p:spPr>
          <a:xfrm>
            <a:off x="609600" y="45720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Martin Luther King Jr.: Civil rights leader known for his nonviolent protests.</a:t>
            </a:r>
            <a:endParaRPr lang="en-US" sz="2875" dirty="0"/>
          </a:p>
        </p:txBody>
      </p:sp>
      <p:sp>
        <p:nvSpPr>
          <p:cNvPr id="7" name="Text 5"/>
          <p:cNvSpPr/>
          <p:nvPr/>
        </p:nvSpPr>
        <p:spPr>
          <a:xfrm>
            <a:off x="609600" y="5486400"/>
            <a:ext cx="10972800" cy="914400"/>
          </a:xfrm>
          <a:prstGeom prst="rect">
            <a:avLst/>
          </a:prstGeom>
          <a:noFill/>
          <a:ln/>
        </p:spPr>
        <p:txBody>
          <a:bodyPr wrap="square" rtlCol="0" anchor="ctr"/>
          <a:lstStyle/>
          <a:p>
            <a:pPr marL="342900" indent="-342900">
              <a:buSzPct val="100000"/>
              <a:buChar char="•"/>
            </a:pPr>
            <a:r>
              <a:rPr lang="en-US" sz="2875" dirty="0">
                <a:solidFill>
                  <a:srgbClr val="3C2547"/>
                </a:solidFill>
                <a:latin typeface="Quicksand" pitchFamily="34" charset="0"/>
                <a:ea typeface="Quicksand" pitchFamily="34" charset="-122"/>
                <a:cs typeface="Quicksand" pitchFamily="34" charset="-120"/>
              </a:rPr>
              <a:t>Barack Obama: First Black President of the United States.</a:t>
            </a:r>
            <a:endParaRPr lang="en-US" sz="2875"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0" y="457200"/>
            <a:ext cx="12192000" cy="914400"/>
          </a:xfrm>
          <a:prstGeom prst="rect">
            <a:avLst/>
          </a:prstGeom>
          <a:noFill/>
          <a:ln/>
        </p:spPr>
        <p:txBody>
          <a:bodyPr wrap="square" rtlCol="0" anchor="ctr"/>
          <a:lstStyle/>
          <a:p>
            <a:pPr algn="ctr" indent="0" marL="0">
              <a:buNone/>
            </a:pPr>
            <a:r>
              <a:rPr lang="en-US" sz="4800" b="1" dirty="0">
                <a:solidFill>
                  <a:srgbClr val="3C2547"/>
                </a:solidFill>
                <a:latin typeface="Montserrat" pitchFamily="34" charset="0"/>
                <a:ea typeface="Montserrat" pitchFamily="34" charset="-122"/>
                <a:cs typeface="Montserrat" pitchFamily="34" charset="-120"/>
              </a:rPr>
              <a:t>Connecting the Past to the Present</a:t>
            </a:r>
            <a:endParaRPr lang="en-US" sz="4800" dirty="0"/>
          </a:p>
        </p:txBody>
      </p:sp>
      <p:sp>
        <p:nvSpPr>
          <p:cNvPr id="3" name="Text 1"/>
          <p:cNvSpPr txBox="1"/>
          <p:nvPr/>
        </p:nvSpPr>
        <p:spPr>
          <a:xfrm>
            <a:off x="609600" y="2011680"/>
            <a:ext cx="10972800" cy="3657600"/>
          </a:xfrm>
          <a:prstGeom prst="rect">
            <a:avLst/>
          </a:prstGeom>
          <a:noFill/>
          <a:ln/>
        </p:spPr>
        <p:txBody>
          <a:bodyPr wrap="square" rtlCol="0" anchor="ctr"/>
          <a:lstStyle/>
          <a:p>
            <a:pPr indent="0" marL="0">
              <a:buNone/>
            </a:pPr>
            <a:r>
              <a:rPr lang="en-US" sz="2875" dirty="0">
                <a:solidFill>
                  <a:srgbClr val="3C2547"/>
                </a:solidFill>
                <a:latin typeface="Quicksand" pitchFamily="34" charset="0"/>
                <a:ea typeface="Quicksand" pitchFamily="34" charset="-122"/>
                <a:cs typeface="Quicksand" pitchFamily="34" charset="-120"/>
              </a:rPr>
              <a:t>Understanding Black history helps us see how past events shape our world today. Issues like racial equality and social justice are still relevant, and learning about history can inspire us to make positive changes. Reflect on how the stories and events we've learned about relate to current social issues.</a:t>
            </a:r>
            <a:endParaRPr lang="en-US" sz="2875"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3657600" y="457200"/>
            <a:ext cx="7924800" cy="914400"/>
          </a:xfrm>
          <a:prstGeom prst="rect">
            <a:avLst/>
          </a:prstGeom>
          <a:noFill/>
          <a:ln/>
        </p:spPr>
        <p:txBody>
          <a:bodyPr wrap="square" rtlCol="0" anchor="ctr"/>
          <a:lstStyle/>
          <a:p>
            <a:pPr indent="0" marL="0">
              <a:buNone/>
            </a:pPr>
            <a:r>
              <a:rPr lang="en-US" sz="4800" b="1" dirty="0">
                <a:solidFill>
                  <a:srgbClr val="3C2547"/>
                </a:solidFill>
                <a:latin typeface="Montserrat" pitchFamily="34" charset="0"/>
                <a:ea typeface="Montserrat" pitchFamily="34" charset="-122"/>
                <a:cs typeface="Montserrat" pitchFamily="34" charset="-120"/>
              </a:rPr>
              <a:t>Reflect and Share</a:t>
            </a:r>
            <a:endParaRPr lang="en-US" sz="4800" dirty="0"/>
          </a:p>
        </p:txBody>
      </p:sp>
      <p:sp>
        <p:nvSpPr>
          <p:cNvPr id="3" name="Text 1"/>
          <p:cNvSpPr txBox="1"/>
          <p:nvPr/>
        </p:nvSpPr>
        <p:spPr>
          <a:xfrm>
            <a:off x="3657600" y="2011680"/>
            <a:ext cx="7924800" cy="3657600"/>
          </a:xfrm>
          <a:prstGeom prst="rect">
            <a:avLst/>
          </a:prstGeom>
          <a:noFill/>
          <a:ln/>
        </p:spPr>
        <p:txBody>
          <a:bodyPr wrap="square" rtlCol="0" anchor="ctr"/>
          <a:lstStyle/>
          <a:p>
            <a:pPr indent="0" marL="0">
              <a:buNone/>
            </a:pPr>
            <a:r>
              <a:rPr lang="en-US" sz="2875" dirty="0">
                <a:solidFill>
                  <a:srgbClr val="3C2547"/>
                </a:solidFill>
                <a:latin typeface="Quicksand" pitchFamily="34" charset="0"/>
                <a:ea typeface="Quicksand" pitchFamily="34" charset="-122"/>
                <a:cs typeface="Quicksand" pitchFamily="34" charset="-120"/>
              </a:rPr>
              <a:t>Take a moment to reflect on what you've learned. Think about the stories, events, and figures we've discussed. How do they inspire you? What questions do you still have? Sharing your thoughts and questions helps us all learn and grow together.</a:t>
            </a:r>
            <a:endParaRPr lang="en-US" sz="2875" dirty="0"/>
          </a:p>
        </p:txBody>
      </p:sp>
      <p:pic>
        <p:nvPicPr>
          <p:cNvPr id="4" name="Image 0" descr="/resources/pptDesigns/0/images/default/default.svg">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14400" y="2743200"/>
            <a:ext cx="2438400" cy="18288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(16:9)</PresentationFormat>
  <Paragraphs>0</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Slide 1</vt:lpstr>
      <vt:lpstr>Slide 2</vt:lpstr>
      <vt:lpstr>Slide 3</vt:lpstr>
      <vt:lpstr>Slide 4</vt:lpstr>
      <vt:lpstr>Slide 5</vt:lpstr>
      <vt:lpstr>Slide 6</vt:lpstr>
      <vt:lpstr>Slide 7</vt:lpstr>
      <vt:lpstr>Slide 8</vt:lpstr>
      <vt:lpstr>Slide 9</vt:lpstr>
      <vt:lpstr>Slide 10</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1</cp:revision>
  <dcterms:created xsi:type="dcterms:W3CDTF">2025-01-22T09:34:17Z</dcterms:created>
  <dcterms:modified xsi:type="dcterms:W3CDTF">2025-01-22T09:34:17Z</dcterms:modified>
</cp:coreProperties>
</file>