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the scientific method to real-world applications. Provide examples of how different professionals use the scientific method in their work. Encourage students to think about how they can use the scientific method in their own lives.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key points of the lesson. Reinforce the steps of the scientific method and their importance. Encourage students to apply what they've learned in future experiments and everyday situations.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students! Today, we're going to explore how scientists solve problems and make discoveries. We'll learn about the scientific method and how you can use it to answer your own questions. Let's get started!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concept of the scientific method. Explain that it's a process used by scientists to explore questions and find answers. Show a short video to illustrate the steps of the scientific method in an engaging 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every scientific investigation begins with a question. Encourage students to think about questions they have about the world around them. Provide examples of good scientific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importance of background research. Explain that it helps scientists build on existing knowledge and avoid repeating past mistakes. Encourage students to use various resources for their research.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 hypothesis is and how to form one. Provide examples and emphasize that a good hypothesis should be specific and testable. Encourage students to think about their own hypotheses for future experiments.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components of a well-designed experiment. Emphasize the importance of following the procedure and accurately recording data. Explain the roles of variables and controls in an experiment.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analyze data and why it's important. Show a video that demonstrates data analysis techniques. Encourage students to think critically about what their data means and how it relates to their hypothesis.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to draw a conclusion from the data. Emphasize that it's okay if the hypothesis was incorrect—what matters is what was learned from the experiment. Encourage students to think about future experiments based on their findings.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3.sv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arget="https://www.youtube.com/embed/qAJ8IF4HI20" TargetMode="External" Type="http://schemas.openxmlformats.org/officeDocument/2006/relationships/video"/><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sv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arget="https://www.youtube.com/embed/qAJ8IF4HI20" TargetMode="External" Type="http://schemas.openxmlformats.org/officeDocument/2006/relationships/video"/><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3.sv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resources/pptDesigns/0/bg/frame.png">    </p:cNvPr>
          <p:cNvPicPr>
            <a:picLocks noChangeAspect="1"/>
          </p:cNvPicPr>
          <p:nvPr/>
        </p:nvPicPr>
        <p:blipFill>
          <a:blip r:embed="rId2"/>
          <a:stretch>
            <a:fillRect/>
          </a:stretch>
        </p:blipFill>
        <p:spPr>
          <a:xfrm>
            <a:off x="3048000" y="1714500"/>
            <a:ext cx="6096000" cy="3429000"/>
          </a:xfrm>
          <a:prstGeom prst="rect">
            <a:avLst/>
          </a:prstGeom>
        </p:spPr>
      </p:pic>
      <p:sp>
        <p:nvSpPr>
          <p:cNvPr id="3" name="Text 0"/>
          <p:cNvSpPr txBox="1"/>
          <p:nvPr/>
        </p:nvSpPr>
        <p:spPr>
          <a:xfrm>
            <a:off x="3048000" y="1714500"/>
            <a:ext cx="6096000" cy="34290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Unlocking Scientific Secrets</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Real-World Applications</a:t>
            </a:r>
            <a:endParaRPr lang="en-US" sz="4800" dirty="0"/>
          </a:p>
        </p:txBody>
      </p:sp>
      <p:sp>
        <p:nvSpPr>
          <p:cNvPr id="3" name="Text 1"/>
          <p:cNvSpPr/>
          <p:nvPr/>
        </p:nvSpPr>
        <p:spPr>
          <a:xfrm>
            <a:off x="914400" y="18288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Doctors: Diagnose and treat illnesses.</a:t>
            </a:r>
            <a:endParaRPr lang="en-US" sz="2875" dirty="0"/>
          </a:p>
        </p:txBody>
      </p:sp>
      <p:sp>
        <p:nvSpPr>
          <p:cNvPr id="4" name="Text 2"/>
          <p:cNvSpPr/>
          <p:nvPr/>
        </p:nvSpPr>
        <p:spPr>
          <a:xfrm>
            <a:off x="914400" y="27432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Engineers: Design and test new technology.</a:t>
            </a:r>
            <a:endParaRPr lang="en-US" sz="2875" dirty="0"/>
          </a:p>
        </p:txBody>
      </p:sp>
      <p:sp>
        <p:nvSpPr>
          <p:cNvPr id="5" name="Text 3"/>
          <p:cNvSpPr/>
          <p:nvPr/>
        </p:nvSpPr>
        <p:spPr>
          <a:xfrm>
            <a:off x="914400" y="36576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Environmentalists: Study and protect ecosystems.</a:t>
            </a:r>
            <a:endParaRPr lang="en-US" sz="2875" dirty="0"/>
          </a:p>
        </p:txBody>
      </p:sp>
      <p:sp>
        <p:nvSpPr>
          <p:cNvPr id="6" name="Text 4"/>
          <p:cNvSpPr/>
          <p:nvPr/>
        </p:nvSpPr>
        <p:spPr>
          <a:xfrm>
            <a:off x="914400" y="45720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Chefs: Experiment with new recipes.</a:t>
            </a:r>
            <a:endParaRPr lang="en-US" sz="2875" dirty="0"/>
          </a:p>
        </p:txBody>
      </p:sp>
      <p:sp>
        <p:nvSpPr>
          <p:cNvPr id="7" name="Text 5"/>
          <p:cNvSpPr/>
          <p:nvPr/>
        </p:nvSpPr>
        <p:spPr>
          <a:xfrm>
            <a:off x="914400" y="54864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Students: Solve problems and complete projects.</a:t>
            </a:r>
            <a:endParaRPr lang="en-US" sz="2875" dirty="0"/>
          </a:p>
        </p:txBody>
      </p:sp>
      <p:pic>
        <p:nvPicPr>
          <p:cNvPr id="8" name="Image 0" descr="/resources/pptDesigns/0/images/science/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0" y="457200"/>
            <a:ext cx="12192000" cy="9144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Key Takeaways</a:t>
            </a:r>
            <a:endParaRPr lang="en-US" sz="4800" dirty="0"/>
          </a:p>
        </p:txBody>
      </p:sp>
      <p:sp>
        <p:nvSpPr>
          <p:cNvPr id="3" name="Text 1"/>
          <p:cNvSpPr txBox="1"/>
          <p:nvPr/>
        </p:nvSpPr>
        <p:spPr>
          <a:xfrm>
            <a:off x="609600" y="2011680"/>
            <a:ext cx="10972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The scientific method is a powerful tool for exploring questions and solving problems. Remember the steps: Ask a Question, Do Background Research, Form a Hypothesis, Conduct an Experiment, Analyze the Data, and Draw a Conclusion. Use this method to investigate the world around you!</a:t>
            </a:r>
            <a:endParaRPr lang="en-US" sz="287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Welcome to the World of Scientific Discovery!</a:t>
            </a:r>
            <a:endParaRPr lang="en-US" sz="4800" dirty="0"/>
          </a:p>
        </p:txBody>
      </p:sp>
      <p:sp>
        <p:nvSpPr>
          <p:cNvPr id="3" name="Text 1"/>
          <p:cNvSpPr/>
          <p:nvPr/>
        </p:nvSpPr>
        <p:spPr>
          <a:xfrm>
            <a:off x="914400" y="18288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Understand the steps of the scientific method.</a:t>
            </a:r>
            <a:endParaRPr lang="en-US" sz="2875" dirty="0"/>
          </a:p>
        </p:txBody>
      </p:sp>
      <p:sp>
        <p:nvSpPr>
          <p:cNvPr id="4" name="Text 2"/>
          <p:cNvSpPr/>
          <p:nvPr/>
        </p:nvSpPr>
        <p:spPr>
          <a:xfrm>
            <a:off x="914400" y="27432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Learn how to form a hypothesis.</a:t>
            </a:r>
            <a:endParaRPr lang="en-US" sz="2875" dirty="0"/>
          </a:p>
        </p:txBody>
      </p:sp>
      <p:sp>
        <p:nvSpPr>
          <p:cNvPr id="5" name="Text 3"/>
          <p:cNvSpPr/>
          <p:nvPr/>
        </p:nvSpPr>
        <p:spPr>
          <a:xfrm>
            <a:off x="914400" y="36576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Discover how to conduct an experiment.</a:t>
            </a:r>
            <a:endParaRPr lang="en-US" sz="2875" dirty="0"/>
          </a:p>
        </p:txBody>
      </p:sp>
      <p:sp>
        <p:nvSpPr>
          <p:cNvPr id="6" name="Text 4"/>
          <p:cNvSpPr/>
          <p:nvPr/>
        </p:nvSpPr>
        <p:spPr>
          <a:xfrm>
            <a:off x="914400" y="45720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Analyze data and draw conclusions.</a:t>
            </a:r>
            <a:endParaRPr lang="en-US" sz="2875" dirty="0"/>
          </a:p>
        </p:txBody>
      </p:sp>
      <p:sp>
        <p:nvSpPr>
          <p:cNvPr id="7" name="Text 5"/>
          <p:cNvSpPr/>
          <p:nvPr/>
        </p:nvSpPr>
        <p:spPr>
          <a:xfrm>
            <a:off x="914400" y="5486400"/>
            <a:ext cx="73152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Connect the scientific method to real-world problems.</a:t>
            </a:r>
            <a:endParaRPr lang="en-US" sz="2875" dirty="0"/>
          </a:p>
        </p:txBody>
      </p:sp>
      <p:pic>
        <p:nvPicPr>
          <p:cNvPr id="8" name="Image 0" descr="/resources/pptDesigns/0/images/science/1.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What is the Scientific Method?</a:t>
            </a:r>
            <a:endParaRPr lang="en-US" sz="4800" dirty="0"/>
          </a:p>
        </p:txBody>
      </p:sp>
      <p:sp>
        <p:nvSpPr>
          <p:cNvPr id="3" name="Text 1"/>
          <p:cNvSpPr txBox="1"/>
          <p:nvPr/>
        </p:nvSpPr>
        <p:spPr>
          <a:xfrm>
            <a:off x="914400" y="2011680"/>
            <a:ext cx="60960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The scientific method is a systematic way to investigate questions and solve problems. It involves making observations, forming a hypothesis, conducting experiments, analyzing data, and drawing conclusions. This method helps ensure that findings are reliable and valid.</a:t>
            </a:r>
            <a:endParaRPr lang="en-US" sz="2875" dirty="0"/>
          </a:p>
        </p:txBody>
      </p:sp>
      <p:pic>
        <p:nvPicPr>
          <p:cNvPr id="4" name="Media 0"/>
          <p:cNvPicPr/>
          <p:nvPr>
            <a:videoFile r:link="rId2"/>
          </p:nvPr>
        </p:nvPicPr>
        <p:blipFill>
          <a:blip r:embed="rId3"/>
          <a:stretch>
            <a:fillRect/>
          </a:stretch>
        </p:blipFill>
        <p:spPr>
          <a:xfrm>
            <a:off x="7315200" y="3086100"/>
            <a:ext cx="3657600" cy="182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Step 1: Ask a Question</a:t>
            </a:r>
            <a:endParaRPr lang="en-US" sz="4800" dirty="0"/>
          </a:p>
        </p:txBody>
      </p:sp>
      <p:sp>
        <p:nvSpPr>
          <p:cNvPr id="3" name="Text 1"/>
          <p:cNvSpPr txBox="1"/>
          <p:nvPr/>
        </p:nvSpPr>
        <p:spPr>
          <a:xfrm>
            <a:off x="914400" y="2011680"/>
            <a:ext cx="73152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The first step in the scientific method is to ask a question. This question should be specific and testable. It often starts with 'What,' 'Why,' 'How,' or 'When.' For example, 'What happens when you mix baking soda and vinegar?'</a:t>
            </a:r>
            <a:endParaRPr lang="en-US" sz="2875" dirty="0"/>
          </a:p>
        </p:txBody>
      </p:sp>
      <p:pic>
        <p:nvPicPr>
          <p:cNvPr id="4" name="Image 0" descr="/resources/pptDesigns/0/images/science/3.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400" y="2743200"/>
            <a:ext cx="2438400"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Step 2: Do Background Research</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Before forming a hypothesis, it's important to do some research. This helps you understand what is already known about the topic and can guide your experiment. Use books, articles, and reliable websites to gather information.</a:t>
            </a:r>
            <a:endParaRPr lang="en-US" sz="2875" dirty="0"/>
          </a:p>
        </p:txBody>
      </p:sp>
      <p:pic>
        <p:nvPicPr>
          <p:cNvPr id="4" name="Image 0" descr="/resources/pptDesigns/0/images/science/4.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0" y="457200"/>
            <a:ext cx="12192000" cy="9144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Step 3: Form a Hypothesis</a:t>
            </a:r>
            <a:endParaRPr lang="en-US" sz="4800" dirty="0"/>
          </a:p>
        </p:txBody>
      </p:sp>
      <p:sp>
        <p:nvSpPr>
          <p:cNvPr id="3" name="Text 1"/>
          <p:cNvSpPr txBox="1"/>
          <p:nvPr/>
        </p:nvSpPr>
        <p:spPr>
          <a:xfrm>
            <a:off x="609600" y="2011680"/>
            <a:ext cx="10972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A hypothesis is an educated guess about what you think will happen in your experiment. It should be clear and testable. For example, 'If I mix baking soda and vinegar, then the mixture will produce bubbles.'</a:t>
            </a:r>
            <a:endParaRPr lang="en-US" sz="28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0" y="457200"/>
            <a:ext cx="12192000" cy="914400"/>
          </a:xfrm>
          <a:prstGeom prst="rect">
            <a:avLst/>
          </a:prstGeom>
          <a:noFill/>
          <a:ln/>
        </p:spPr>
        <p:txBody>
          <a:bodyPr wrap="square" rtlCol="0" anchor="ctr"/>
          <a:lstStyle/>
          <a:p>
            <a:pPr algn="ctr" indent="0" marL="0">
              <a:buNone/>
            </a:pPr>
            <a:r>
              <a:rPr lang="en-US" sz="4800" b="1" dirty="0">
                <a:solidFill>
                  <a:srgbClr val="3C2547"/>
                </a:solidFill>
                <a:latin typeface="Montserrat" pitchFamily="34" charset="0"/>
                <a:ea typeface="Montserrat" pitchFamily="34" charset="-122"/>
                <a:cs typeface="Montserrat" pitchFamily="34" charset="-120"/>
              </a:rPr>
              <a:t>Step 4: Conduct an Experiment</a:t>
            </a:r>
            <a:endParaRPr lang="en-US" sz="4800" dirty="0"/>
          </a:p>
        </p:txBody>
      </p:sp>
      <p:sp>
        <p:nvSpPr>
          <p:cNvPr id="3" name="Text 1"/>
          <p:cNvSpPr/>
          <p:nvPr/>
        </p:nvSpPr>
        <p:spPr>
          <a:xfrm>
            <a:off x="609600" y="18288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Procedure: The steps you follow in your experiment.</a:t>
            </a:r>
            <a:endParaRPr lang="en-US" sz="2875" dirty="0"/>
          </a:p>
        </p:txBody>
      </p:sp>
      <p:sp>
        <p:nvSpPr>
          <p:cNvPr id="4" name="Text 2"/>
          <p:cNvSpPr/>
          <p:nvPr/>
        </p:nvSpPr>
        <p:spPr>
          <a:xfrm>
            <a:off x="609600" y="27432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Variables: The factors you change or keep the same.</a:t>
            </a:r>
            <a:endParaRPr lang="en-US" sz="2875" dirty="0"/>
          </a:p>
        </p:txBody>
      </p:sp>
      <p:sp>
        <p:nvSpPr>
          <p:cNvPr id="5" name="Text 3"/>
          <p:cNvSpPr/>
          <p:nvPr/>
        </p:nvSpPr>
        <p:spPr>
          <a:xfrm>
            <a:off x="609600" y="36576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Controls: The parts of the experiment that remain constant.</a:t>
            </a:r>
            <a:endParaRPr lang="en-US" sz="2875" dirty="0"/>
          </a:p>
        </p:txBody>
      </p:sp>
      <p:sp>
        <p:nvSpPr>
          <p:cNvPr id="6" name="Text 4"/>
          <p:cNvSpPr/>
          <p:nvPr/>
        </p:nvSpPr>
        <p:spPr>
          <a:xfrm>
            <a:off x="609600" y="45720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Data: The information you collect during the experiment.</a:t>
            </a:r>
            <a:endParaRPr lang="en-US" sz="2875" dirty="0"/>
          </a:p>
        </p:txBody>
      </p:sp>
      <p:sp>
        <p:nvSpPr>
          <p:cNvPr id="7" name="Text 5"/>
          <p:cNvSpPr/>
          <p:nvPr/>
        </p:nvSpPr>
        <p:spPr>
          <a:xfrm>
            <a:off x="609600" y="5486400"/>
            <a:ext cx="10972800" cy="914400"/>
          </a:xfrm>
          <a:prstGeom prst="rect">
            <a:avLst/>
          </a:prstGeom>
          <a:noFill/>
          <a:ln/>
        </p:spPr>
        <p:txBody>
          <a:bodyPr wrap="square" rtlCol="0" anchor="ctr"/>
          <a:lstStyle/>
          <a:p>
            <a:pPr marL="342900" indent="-342900">
              <a:buSzPct val="100000"/>
              <a:buChar char="•"/>
            </a:pPr>
            <a:r>
              <a:rPr lang="en-US" sz="2875" dirty="0">
                <a:solidFill>
                  <a:srgbClr val="3C2547"/>
                </a:solidFill>
                <a:latin typeface="Quicksand" pitchFamily="34" charset="0"/>
                <a:ea typeface="Quicksand" pitchFamily="34" charset="-122"/>
                <a:cs typeface="Quicksand" pitchFamily="34" charset="-120"/>
              </a:rPr>
              <a:t>Observations: What you notice during the experiment.</a:t>
            </a:r>
            <a:endParaRPr lang="en-US" sz="287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914400" y="457200"/>
            <a:ext cx="91440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Step 5: Analyze the Data</a:t>
            </a:r>
            <a:endParaRPr lang="en-US" sz="4800" dirty="0"/>
          </a:p>
        </p:txBody>
      </p:sp>
      <p:sp>
        <p:nvSpPr>
          <p:cNvPr id="3" name="Text 1"/>
          <p:cNvSpPr txBox="1"/>
          <p:nvPr/>
        </p:nvSpPr>
        <p:spPr>
          <a:xfrm>
            <a:off x="914400" y="2011680"/>
            <a:ext cx="60960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After conducting the experiment, it's time to analyze the data. Look for patterns or trends in your observations. Use charts, graphs, and tables to help visualize the data and draw conclusions.</a:t>
            </a:r>
            <a:endParaRPr lang="en-US" sz="2875" dirty="0"/>
          </a:p>
        </p:txBody>
      </p:sp>
      <p:pic>
        <p:nvPicPr>
          <p:cNvPr id="4" name="Media 0"/>
          <p:cNvPicPr/>
          <p:nvPr>
            <a:videoFile r:link="rId2"/>
          </p:nvPr>
        </p:nvPicPr>
        <p:blipFill>
          <a:blip r:embed="rId3"/>
          <a:stretch>
            <a:fillRect/>
          </a:stretch>
        </p:blipFill>
        <p:spPr>
          <a:xfrm>
            <a:off x="7315200" y="3086100"/>
            <a:ext cx="3657600"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txBox="1"/>
          <p:nvPr/>
        </p:nvSpPr>
        <p:spPr>
          <a:xfrm>
            <a:off x="3657600" y="457200"/>
            <a:ext cx="7924800" cy="914400"/>
          </a:xfrm>
          <a:prstGeom prst="rect">
            <a:avLst/>
          </a:prstGeom>
          <a:noFill/>
          <a:ln/>
        </p:spPr>
        <p:txBody>
          <a:bodyPr wrap="square" rtlCol="0" anchor="ctr"/>
          <a:lstStyle/>
          <a:p>
            <a:pPr indent="0" marL="0">
              <a:buNone/>
            </a:pPr>
            <a:r>
              <a:rPr lang="en-US" sz="4800" b="1" dirty="0">
                <a:solidFill>
                  <a:srgbClr val="3C2547"/>
                </a:solidFill>
                <a:latin typeface="Montserrat" pitchFamily="34" charset="0"/>
                <a:ea typeface="Montserrat" pitchFamily="34" charset="-122"/>
                <a:cs typeface="Montserrat" pitchFamily="34" charset="-120"/>
              </a:rPr>
              <a:t>Step 6: Draw a Conclusion</a:t>
            </a:r>
            <a:endParaRPr lang="en-US" sz="4800" dirty="0"/>
          </a:p>
        </p:txBody>
      </p:sp>
      <p:sp>
        <p:nvSpPr>
          <p:cNvPr id="3" name="Text 1"/>
          <p:cNvSpPr txBox="1"/>
          <p:nvPr/>
        </p:nvSpPr>
        <p:spPr>
          <a:xfrm>
            <a:off x="3657600" y="2011680"/>
            <a:ext cx="7924800" cy="3657600"/>
          </a:xfrm>
          <a:prstGeom prst="rect">
            <a:avLst/>
          </a:prstGeom>
          <a:noFill/>
          <a:ln/>
        </p:spPr>
        <p:txBody>
          <a:bodyPr wrap="square" rtlCol="0" anchor="ctr"/>
          <a:lstStyle/>
          <a:p>
            <a:pPr indent="0" marL="0">
              <a:buNone/>
            </a:pPr>
            <a:r>
              <a:rPr lang="en-US" sz="2875" dirty="0">
                <a:solidFill>
                  <a:srgbClr val="3C2547"/>
                </a:solidFill>
                <a:latin typeface="Quicksand" pitchFamily="34" charset="0"/>
                <a:ea typeface="Quicksand" pitchFamily="34" charset="-122"/>
                <a:cs typeface="Quicksand" pitchFamily="34" charset="-120"/>
              </a:rPr>
              <a:t>The final step is to draw a conclusion based on your data. Determine whether your hypothesis was correct or incorrect. Reflect on what you learned and consider any new questions that arose during your experiment.</a:t>
            </a:r>
            <a:endParaRPr lang="en-US" sz="2875" dirty="0"/>
          </a:p>
        </p:txBody>
      </p:sp>
      <p:pic>
        <p:nvPicPr>
          <p:cNvPr id="4" name="Image 0" descr="/resources/pptDesigns/0/images/science/default.sv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0" y="2743200"/>
            <a:ext cx="243840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2025-01-30T09:17:23Z</dcterms:created>
  <dcterms:modified xsi:type="dcterms:W3CDTF">2025-01-30T09:17:23Z</dcterms:modified>
</cp:coreProperties>
</file>