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Default Extension="jpg" ContentType="image/jpg"/>
  <Default Extension="svg" ContentType="image/svg+xml"/>
  <Default Extension="png" ContentType="image/png"/>
  <Default Extension="gif" ContentType="image/gif"/>
  <Default Extension="m4v" ContentType="video/mp4"/>
  <Default Extension="mp4" ContentType="video/mp4"/>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notesMasters/notesMaster1.xml" ContentType="application/vnd.openxmlformats-officedocument.presentationml.notesMaster+xml"/>
  <Override PartName="/ppt/slideMasters/slideMaster1.xml" ContentType="application/vnd.openxmlformats-officedocument.presentationml.slideMaster+xml"/>
  <Override PartName="/ppt/slides/slide1.xml" ContentType="application/vnd.openxmlformats-officedocument.presentationml.slide+xml"/>
  <Override PartName="/ppt/slideMasters/slideMaster2.xml" ContentType="application/vnd.openxmlformats-officedocument.presentationml.slideMaster+xml"/>
  <Override PartName="/ppt/slides/slide2.xml" ContentType="application/vnd.openxmlformats-officedocument.presentationml.slide+xml"/>
  <Override PartName="/ppt/slideMasters/slideMaster3.xml" ContentType="application/vnd.openxmlformats-officedocument.presentationml.slideMaster+xml"/>
  <Override PartName="/ppt/slides/slide3.xml" ContentType="application/vnd.openxmlformats-officedocument.presentationml.slide+xml"/>
  <Override PartName="/ppt/slideMasters/slideMaster4.xml" ContentType="application/vnd.openxmlformats-officedocument.presentationml.slideMaster+xml"/>
  <Override PartName="/ppt/slides/slide4.xml" ContentType="application/vnd.openxmlformats-officedocument.presentationml.slide+xml"/>
  <Override PartName="/ppt/slideMasters/slideMaster5.xml" ContentType="application/vnd.openxmlformats-officedocument.presentationml.slideMaster+xml"/>
  <Override PartName="/ppt/slides/slide5.xml" ContentType="application/vnd.openxmlformats-officedocument.presentationml.slide+xml"/>
  <Override PartName="/ppt/slideMasters/slideMaster6.xml" ContentType="application/vnd.openxmlformats-officedocument.presentationml.slideMaster+xml"/>
  <Override PartName="/ppt/slides/slide6.xml" ContentType="application/vnd.openxmlformats-officedocument.presentationml.slide+xml"/>
  <Override PartName="/ppt/slideMasters/slideMaster7.xml" ContentType="application/vnd.openxmlformats-officedocument.presentationml.slideMaster+xml"/>
  <Override PartName="/ppt/slides/slide7.xml" ContentType="application/vnd.openxmlformats-officedocument.presentationml.slide+xml"/>
  <Override PartName="/ppt/slideMasters/slideMaster8.xml" ContentType="application/vnd.openxmlformats-officedocument.presentationml.slideMaster+xml"/>
  <Override PartName="/ppt/slides/slide8.xml" ContentType="application/vnd.openxmlformats-officedocument.presentationml.slide+xml"/>
  <Override PartName="/ppt/slideMasters/slideMaster9.xml" ContentType="application/vnd.openxmlformats-officedocument.presentationml.slideMaster+xml"/>
  <Override PartName="/ppt/slides/slide9.xml" ContentType="application/vnd.openxmlformats-officedocument.presentationml.slide+xml"/>
  <Override PartName="/ppt/slideMasters/slideMaster10.xml" ContentType="application/vnd.openxmlformats-officedocument.presentationml.slideMaster+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
		<Relationship Id="rId1" Type="http://schemas.openxmlformats.org/officeDocument/2006/relationships/extended-properties" Target="docProps/app.xml"/>
		<Relationship Id="rId2" Type="http://schemas.openxmlformats.org/package/2006/relationships/metadata/core-properties" Target="docProps/core.xml"/>
		<Relationship Id="rId3"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notesMasterIdLst>
    <p:notesMasterId r:id="rId12"/>
  </p:notesMasterIdLst>
  <p:sldSz cx="12192000" cy="6858000"/>
  <p:notesSz cx="6858000" cy="12192000"/>
  <p:defaultText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4610"/>
  </p:normalViewPr>
  <p:slideViewPr>
    <p:cSldViewPr snapToGrid="0" snapToObjects="1">
      <p:cViewPr varScale="1">
        <p:scale>
          <a:sx n="136" d="100"/>
          <a:sy n="136" d="100"/>
        </p:scale>
        <p:origin x="216" y="3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s>
</file>

<file path=ppt/notesMasters/_rels/notesMaster1.xml.rels><?xml version="1.0" encoding="UTF-8" standalone="yes"?>
<Relationships xmlns="http://schemas.openxmlformats.org/package/2006/relationships">
		<Relationship Id="rId1" Type="http://schemas.openxmlformats.org/officeDocument/2006/relationships/theme" Target="../theme/theme1.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82F153-3F37-0F45-9E97-73ACFA13230C}" type="datetimeFigureOut">
              <a:rPr lang="en-US"/>
              <a:t>7/23/19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5E9CC1-C706-0F49-92D6-E571CC5EEA8F}" type="slidenum">
              <a:rPr lang="en-US"/>
              <a:t>‹#›</a:t>
            </a:fld>
            <a:endParaRPr lang="en-US"/>
          </a:p>
        </p:txBody>
      </p:sp>
    </p:spTree>
    <p:extLst>
      <p:ext uri="{BB962C8B-B14F-4D97-AF65-F5344CB8AC3E}">
        <p14:creationId xmlns:p14="http://schemas.microsoft.com/office/powerpoint/2010/main" val="10240869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xml"/>
		</Relationships>
</file>

<file path=ppt/notesSlides/_rels/notesSlide10.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0.xml"/>
		</Relationships>
</file>

<file path=ppt/notesSlides/_rels/notesSlide2.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xml"/>
		</Relationships>
</file>

<file path=ppt/notesSlides/_rels/notesSlide3.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3.xml"/>
		</Relationships>
</file>

<file path=ppt/notesSlides/_rels/notesSlide4.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4.xml"/>
		</Relationships>
</file>

<file path=ppt/notesSlides/_rels/notesSlide5.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5.xml"/>
		</Relationships>
</file>

<file path=ppt/notesSlides/_rels/notesSlide6.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6.xml"/>
		</Relationships>
</file>

<file path=ppt/notesSlides/_rels/notesSlide7.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7.xml"/>
		</Relationships>
</file>

<file path=ppt/notesSlides/_rels/notesSlide8.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8.xml"/>
		</Relationships>
</file>

<file path=ppt/notesSlides/_rels/notesSlide9.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9.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Wrap up the lesson by encouraging students to reflect on what they have learned. Ask them to write in their reflection journals about how they can use fractions in real life. End with a positive note, encouraging students to keep exploring and learning about fractions.</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10</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Welcome students to the lesson on equivalent fractions. Start by briefly explaining what a fraction is and why it's important to understand equivalent fractions. Highlight the key points we will cover in the lesson. Make sure to engage the students by asking if they have encountered fractions in their daily lives, such as when sharing food or measuring ingredients.</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2</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Explain the concept of fractions using simple and relatable examples. Use visual aids like fraction circles to show how a whole can be divided into equal parts. Encourage students to think of other examples where they might see fractions, such as in a chocolate bar or a pie.</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3</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visual aids to demonstrate equivalent fractions. Show students how different fractions can represent the same amount using fraction circles or drawings. Reinforce the concept by asking students to come up with their own examples of equivalent fractions.</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4</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Play a short animated video that visually demonstrates equivalent fractions. Use the interactive whiteboard to show fraction circles and how they can be divided into different parts but still represent the same amount. Pause the video at key points to discuss and ask questions.</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5</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Discuss real-life scenarios where fractions are used. Relate each point to the students' experiences, asking if they have encountered similar situations. Use these examples to reinforce the importance of understanding fractions and how they apply to everyday life.</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6</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Explain the process of simplifying and expanding fractions. Use simple arithmetic to show how multiplying or dividing both the numerator and the denominator by the same number creates equivalent fractions. Encourage students to practice with different fractions.</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7</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Discuss how fractions are a part of everyday life. Use examples like cooking and shopping to show the practical applications of fractions. Ask students to share their own experiences with using fractions outside of the classroom.</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8</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Summarize the key points of the lesson. Reinforce the importance of understanding fractions and their real-life applications. Encourage students to continue practicing and exploring fractions in their daily lives. Ask if there are any questions or if anyone would like to share something they learned.</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9</a:t>
            </a:fld>
            <a:endParaRPr lang="en-US"/>
          </a:p>
        </p:txBody>
      </p:sp>
    </p:spTree>
    <p:extLst>
      <p:ext uri="{BB962C8B-B14F-4D97-AF65-F5344CB8AC3E}">
        <p14:creationId xmlns:p14="http://schemas.microsoft.com/office/powerpoint/2010/main" val="1024086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DEFAULT">
    <p:bg>
      <p:bgRef idx="1001">
        <a:schemeClr val="bg1"/>
      </p:bgRef>
    </p:bg>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image" Target="../media/Slide-1-image-1.png"/><Relationship Id="rId2" Type="http://schemas.openxmlformats.org/officeDocument/2006/relationships/image" Target="../media/image-1-2.png"/><Relationship Id="rId3" Type="http://schemas.openxmlformats.org/officeDocument/2006/relationships/slideLayout" Target="../slideLayouts/slideLayout1.xml"/><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image" Target="../media/Slide-10-image-1.png"/><Relationship Id="rId2" Type="http://schemas.openxmlformats.org/officeDocument/2006/relationships/image" Target="../media/image-10-2.png"/><Relationship Id="rId3" Type="http://schemas.openxmlformats.org/officeDocument/2006/relationships/image" Target="../media/image-10-3.svg"/><Relationship Id="rId4" Type="http://schemas.openxmlformats.org/officeDocument/2006/relationships/slideLayout" Target="../slideLayouts/slideLayout1.xml"/><Relationship Id="rId5"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image" Target="../media/Slide-2-image-1.png"/><Relationship Id="rId2" Type="http://schemas.openxmlformats.org/officeDocument/2006/relationships/image" Target="../media/image-2-2.png"/><Relationship Id="rId3" Type="http://schemas.openxmlformats.org/officeDocument/2006/relationships/image" Target="../media/image-2-3.svg"/><Relationship Id="rId4" Type="http://schemas.openxmlformats.org/officeDocument/2006/relationships/slideLayout" Target="../slideLayouts/slideLayout1.xml"/><Relationship Id="rId5"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image" Target="../media/Slide-3-image-1.png"/><Relationship Id="rId2" Type="http://schemas.openxmlformats.org/officeDocument/2006/relationships/slideLayout" Target="../slideLayouts/slideLayout1.xml"/><Relationship Id="rId3"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image" Target="../media/Slide-4-image-1.png"/><Relationship Id="rId2" Type="http://schemas.openxmlformats.org/officeDocument/2006/relationships/slideLayout" Target="../slideLayouts/slideLayout1.xml"/><Relationship Id="rId3"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image" Target="../media/Slide-5-image-1.png"/><Relationship Id="rId2" Target="https://www.youtube.com/embed/qcHHhd6HizI" TargetMode="External" Type="http://schemas.openxmlformats.org/officeDocument/2006/relationships/video"/><Relationship Id="rId3" Type="http://schemas.openxmlformats.org/officeDocument/2006/relationships/image" Target="../media/image-5-3.png"/><Relationship Id="rId4" Type="http://schemas.openxmlformats.org/officeDocument/2006/relationships/slideLayout" Target="../slideLayouts/slideLayout1.xml"/><Relationship Id="rId5"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image" Target="../media/Slide-6-image-1.png"/><Relationship Id="rId2" Type="http://schemas.openxmlformats.org/officeDocument/2006/relationships/image" Target="../media/image-6-2.png"/><Relationship Id="rId3" Type="http://schemas.openxmlformats.org/officeDocument/2006/relationships/image" Target="../media/image-6-3.svg"/><Relationship Id="rId4" Type="http://schemas.openxmlformats.org/officeDocument/2006/relationships/slideLayout" Target="../slideLayouts/slideLayout1.xml"/><Relationship Id="rId5"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image" Target="../media/Slide-7-image-1.png"/><Relationship Id="rId2" Type="http://schemas.openxmlformats.org/officeDocument/2006/relationships/slideLayout" Target="../slideLayouts/slideLayout1.xml"/><Relationship Id="rId3"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image" Target="../media/Slide-8-image-1.png"/><Relationship Id="rId2" Type="http://schemas.openxmlformats.org/officeDocument/2006/relationships/slideLayout" Target="../slideLayouts/slideLayout1.xml"/><Relationship Id="rId3"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image" Target="../media/Slide-9-image-1.png"/><Relationship Id="rId2" Type="http://schemas.openxmlformats.org/officeDocument/2006/relationships/slideLayout" Target="../slideLayouts/slideLayout1.xml"/><Relationship Id="rId3"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name="Slide 1">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pic>
        <p:nvPicPr>
          <p:cNvPr id="2" name="Image 0" descr="/resources/pptDesigns/0/bg/frame.png">    </p:cNvPr>
          <p:cNvPicPr>
            <a:picLocks noChangeAspect="1"/>
          </p:cNvPicPr>
          <p:nvPr/>
        </p:nvPicPr>
        <p:blipFill>
          <a:blip r:embed="rId2"/>
          <a:stretch>
            <a:fillRect/>
          </a:stretch>
        </p:blipFill>
        <p:spPr>
          <a:xfrm>
            <a:off x="3048000" y="1714500"/>
            <a:ext cx="6096000" cy="3429000"/>
          </a:xfrm>
          <a:prstGeom prst="rect">
            <a:avLst/>
          </a:prstGeom>
        </p:spPr>
      </p:pic>
      <p:sp>
        <p:nvSpPr>
          <p:cNvPr id="3" name="Text 0"/>
          <p:cNvSpPr txBox="1"/>
          <p:nvPr/>
        </p:nvSpPr>
        <p:spPr>
          <a:xfrm>
            <a:off x="3048000" y="1714500"/>
            <a:ext cx="6096000" cy="3429000"/>
          </a:xfrm>
          <a:prstGeom prst="rect">
            <a:avLst/>
          </a:prstGeom>
          <a:noFill/>
          <a:ln/>
        </p:spPr>
        <p:txBody>
          <a:bodyPr wrap="square" rtlCol="0" anchor="ctr"/>
          <a:lstStyle/>
          <a:p>
            <a:pPr algn="ctr" indent="0" marL="0">
              <a:buNone/>
            </a:pPr>
            <a:r>
              <a:rPr lang="en-US" sz="4800" b="1" dirty="0">
                <a:solidFill>
                  <a:srgbClr val="3C2547"/>
                </a:solidFill>
                <a:latin typeface="Montserrat" pitchFamily="34" charset="0"/>
                <a:ea typeface="Montserrat" pitchFamily="34" charset="-122"/>
                <a:cs typeface="Montserrat" pitchFamily="34" charset="-120"/>
              </a:rPr>
              <a:t>Mastering Everyday Fractions</a:t>
            </a:r>
            <a:endParaRPr lang="en-US" sz="4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name="Slide 10">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txBox="1"/>
          <p:nvPr/>
        </p:nvSpPr>
        <p:spPr>
          <a:xfrm>
            <a:off x="914400" y="457200"/>
            <a:ext cx="9144000" cy="914400"/>
          </a:xfrm>
          <a:prstGeom prst="rect">
            <a:avLst/>
          </a:prstGeom>
          <a:noFill/>
          <a:ln/>
        </p:spPr>
        <p:txBody>
          <a:bodyPr wrap="square" rtlCol="0" anchor="ctr"/>
          <a:lstStyle/>
          <a:p>
            <a:pPr indent="0" marL="0">
              <a:buNone/>
            </a:pPr>
            <a:r>
              <a:rPr lang="en-US" sz="4800" b="1" dirty="0">
                <a:solidFill>
                  <a:srgbClr val="3C2547"/>
                </a:solidFill>
                <a:latin typeface="Montserrat" pitchFamily="34" charset="0"/>
                <a:ea typeface="Montserrat" pitchFamily="34" charset="-122"/>
                <a:cs typeface="Montserrat" pitchFamily="34" charset="-120"/>
              </a:rPr>
              <a:t>Conclusion and Reflection</a:t>
            </a:r>
            <a:endParaRPr lang="en-US" sz="4800" dirty="0"/>
          </a:p>
        </p:txBody>
      </p:sp>
      <p:sp>
        <p:nvSpPr>
          <p:cNvPr id="3" name="Text 1"/>
          <p:cNvSpPr txBox="1"/>
          <p:nvPr/>
        </p:nvSpPr>
        <p:spPr>
          <a:xfrm>
            <a:off x="914400" y="2011680"/>
            <a:ext cx="7315200" cy="3657600"/>
          </a:xfrm>
          <a:prstGeom prst="rect">
            <a:avLst/>
          </a:prstGeom>
          <a:noFill/>
          <a:ln/>
        </p:spPr>
        <p:txBody>
          <a:bodyPr wrap="square" rtlCol="0" anchor="ctr"/>
          <a:lstStyle/>
          <a:p>
            <a:pPr indent="0" marL="0">
              <a:buNone/>
            </a:pPr>
            <a:r>
              <a:rPr lang="en-US" sz="2875" dirty="0">
                <a:solidFill>
                  <a:srgbClr val="3C2547"/>
                </a:solidFill>
                <a:latin typeface="Quicksand" pitchFamily="34" charset="0"/>
                <a:ea typeface="Quicksand" pitchFamily="34" charset="-122"/>
                <a:cs typeface="Quicksand" pitchFamily="34" charset="-120"/>
              </a:rPr>
              <a:t>Reflect on what we have learned about equivalent fractions and how they are used in everyday life. Think about how you can use this knowledge in your own experiences.</a:t>
            </a:r>
            <a:endParaRPr lang="en-US" sz="2875" dirty="0"/>
          </a:p>
        </p:txBody>
      </p:sp>
      <p:pic>
        <p:nvPicPr>
          <p:cNvPr id="4" name="Image 0" descr="/resources/pptDesigns/0/images/default/default.svg">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534400" y="2743200"/>
            <a:ext cx="2438400" cy="18288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 2">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txBox="1"/>
          <p:nvPr/>
        </p:nvSpPr>
        <p:spPr>
          <a:xfrm>
            <a:off x="914400" y="457200"/>
            <a:ext cx="9144000" cy="914400"/>
          </a:xfrm>
          <a:prstGeom prst="rect">
            <a:avLst/>
          </a:prstGeom>
          <a:noFill/>
          <a:ln/>
        </p:spPr>
        <p:txBody>
          <a:bodyPr wrap="square" rtlCol="0" anchor="ctr"/>
          <a:lstStyle/>
          <a:p>
            <a:pPr indent="0" marL="0">
              <a:buNone/>
            </a:pPr>
            <a:r>
              <a:rPr lang="en-US" sz="4800" b="1" dirty="0">
                <a:solidFill>
                  <a:srgbClr val="3C2547"/>
                </a:solidFill>
                <a:latin typeface="Montserrat" pitchFamily="34" charset="0"/>
                <a:ea typeface="Montserrat" pitchFamily="34" charset="-122"/>
                <a:cs typeface="Montserrat" pitchFamily="34" charset="-120"/>
              </a:rPr>
              <a:t>Welcome to Equivalent Fractions!</a:t>
            </a:r>
            <a:endParaRPr lang="en-US" sz="4800" dirty="0"/>
          </a:p>
        </p:txBody>
      </p:sp>
      <p:sp>
        <p:nvSpPr>
          <p:cNvPr id="3" name="Text 1"/>
          <p:cNvSpPr/>
          <p:nvPr/>
        </p:nvSpPr>
        <p:spPr>
          <a:xfrm>
            <a:off x="914400" y="1828800"/>
            <a:ext cx="7315200" cy="914400"/>
          </a:xfrm>
          <a:prstGeom prst="rect">
            <a:avLst/>
          </a:prstGeom>
          <a:noFill/>
          <a:ln/>
        </p:spPr>
        <p:txBody>
          <a:bodyPr wrap="square" rtlCol="0" anchor="ctr"/>
          <a:lstStyle/>
          <a:p>
            <a:pPr marL="342900" indent="-342900">
              <a:buSzPct val="100000"/>
              <a:buChar char="•"/>
            </a:pPr>
            <a:r>
              <a:rPr lang="en-US" sz="2875" dirty="0">
                <a:solidFill>
                  <a:srgbClr val="3C2547"/>
                </a:solidFill>
                <a:latin typeface="Quicksand" pitchFamily="34" charset="0"/>
                <a:ea typeface="Quicksand" pitchFamily="34" charset="-122"/>
                <a:cs typeface="Quicksand" pitchFamily="34" charset="-120"/>
              </a:rPr>
              <a:t>What are fractions?</a:t>
            </a:r>
            <a:endParaRPr lang="en-US" sz="2875" dirty="0"/>
          </a:p>
        </p:txBody>
      </p:sp>
      <p:sp>
        <p:nvSpPr>
          <p:cNvPr id="4" name="Text 2"/>
          <p:cNvSpPr/>
          <p:nvPr/>
        </p:nvSpPr>
        <p:spPr>
          <a:xfrm>
            <a:off x="914400" y="2743200"/>
            <a:ext cx="7315200" cy="914400"/>
          </a:xfrm>
          <a:prstGeom prst="rect">
            <a:avLst/>
          </a:prstGeom>
          <a:noFill/>
          <a:ln/>
        </p:spPr>
        <p:txBody>
          <a:bodyPr wrap="square" rtlCol="0" anchor="ctr"/>
          <a:lstStyle/>
          <a:p>
            <a:pPr marL="342900" indent="-342900">
              <a:buSzPct val="100000"/>
              <a:buChar char="•"/>
            </a:pPr>
            <a:r>
              <a:rPr lang="en-US" sz="2875" dirty="0">
                <a:solidFill>
                  <a:srgbClr val="3C2547"/>
                </a:solidFill>
                <a:latin typeface="Quicksand" pitchFamily="34" charset="0"/>
                <a:ea typeface="Quicksand" pitchFamily="34" charset="-122"/>
                <a:cs typeface="Quicksand" pitchFamily="34" charset="-120"/>
              </a:rPr>
              <a:t>Understanding equivalent fractions</a:t>
            </a:r>
            <a:endParaRPr lang="en-US" sz="2875" dirty="0"/>
          </a:p>
        </p:txBody>
      </p:sp>
      <p:sp>
        <p:nvSpPr>
          <p:cNvPr id="5" name="Text 3"/>
          <p:cNvSpPr/>
          <p:nvPr/>
        </p:nvSpPr>
        <p:spPr>
          <a:xfrm>
            <a:off x="914400" y="3657600"/>
            <a:ext cx="7315200" cy="914400"/>
          </a:xfrm>
          <a:prstGeom prst="rect">
            <a:avLst/>
          </a:prstGeom>
          <a:noFill/>
          <a:ln/>
        </p:spPr>
        <p:txBody>
          <a:bodyPr wrap="square" rtlCol="0" anchor="ctr"/>
          <a:lstStyle/>
          <a:p>
            <a:pPr marL="342900" indent="-342900">
              <a:buSzPct val="100000"/>
              <a:buChar char="•"/>
            </a:pPr>
            <a:r>
              <a:rPr lang="en-US" sz="2875" dirty="0">
                <a:solidFill>
                  <a:srgbClr val="3C2547"/>
                </a:solidFill>
                <a:latin typeface="Quicksand" pitchFamily="34" charset="0"/>
                <a:ea typeface="Quicksand" pitchFamily="34" charset="-122"/>
                <a:cs typeface="Quicksand" pitchFamily="34" charset="-120"/>
              </a:rPr>
              <a:t>How to recognize and create equivalent fractions</a:t>
            </a:r>
            <a:endParaRPr lang="en-US" sz="2875" dirty="0"/>
          </a:p>
        </p:txBody>
      </p:sp>
      <p:sp>
        <p:nvSpPr>
          <p:cNvPr id="6" name="Text 4"/>
          <p:cNvSpPr/>
          <p:nvPr/>
        </p:nvSpPr>
        <p:spPr>
          <a:xfrm>
            <a:off x="914400" y="4572000"/>
            <a:ext cx="7315200" cy="914400"/>
          </a:xfrm>
          <a:prstGeom prst="rect">
            <a:avLst/>
          </a:prstGeom>
          <a:noFill/>
          <a:ln/>
        </p:spPr>
        <p:txBody>
          <a:bodyPr wrap="square" rtlCol="0" anchor="ctr"/>
          <a:lstStyle/>
          <a:p>
            <a:pPr marL="342900" indent="-342900">
              <a:buSzPct val="100000"/>
              <a:buChar char="•"/>
            </a:pPr>
            <a:r>
              <a:rPr lang="en-US" sz="2875" dirty="0">
                <a:solidFill>
                  <a:srgbClr val="3C2547"/>
                </a:solidFill>
                <a:latin typeface="Quicksand" pitchFamily="34" charset="0"/>
                <a:ea typeface="Quicksand" pitchFamily="34" charset="-122"/>
                <a:cs typeface="Quicksand" pitchFamily="34" charset="-120"/>
              </a:rPr>
              <a:t>Real-life examples of fractions</a:t>
            </a:r>
            <a:endParaRPr lang="en-US" sz="2875" dirty="0"/>
          </a:p>
        </p:txBody>
      </p:sp>
      <p:sp>
        <p:nvSpPr>
          <p:cNvPr id="7" name="Text 5"/>
          <p:cNvSpPr/>
          <p:nvPr/>
        </p:nvSpPr>
        <p:spPr>
          <a:xfrm>
            <a:off x="914400" y="5486400"/>
            <a:ext cx="7315200" cy="914400"/>
          </a:xfrm>
          <a:prstGeom prst="rect">
            <a:avLst/>
          </a:prstGeom>
          <a:noFill/>
          <a:ln/>
        </p:spPr>
        <p:txBody>
          <a:bodyPr wrap="square" rtlCol="0" anchor="ctr"/>
          <a:lstStyle/>
          <a:p>
            <a:pPr marL="342900" indent="-342900">
              <a:buSzPct val="100000"/>
              <a:buChar char="•"/>
            </a:pPr>
            <a:r>
              <a:rPr lang="en-US" sz="2875" dirty="0">
                <a:solidFill>
                  <a:srgbClr val="3C2547"/>
                </a:solidFill>
                <a:latin typeface="Quicksand" pitchFamily="34" charset="0"/>
                <a:ea typeface="Quicksand" pitchFamily="34" charset="-122"/>
                <a:cs typeface="Quicksand" pitchFamily="34" charset="-120"/>
              </a:rPr>
              <a:t>Using fractions in everyday life</a:t>
            </a:r>
            <a:endParaRPr lang="en-US" sz="2875" dirty="0"/>
          </a:p>
        </p:txBody>
      </p:sp>
      <p:pic>
        <p:nvPicPr>
          <p:cNvPr id="8" name="Image 0" descr="/resources/pptDesigns/0/images/default/1.svg">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534400" y="2743200"/>
            <a:ext cx="2438400" cy="182880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 3">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txBox="1"/>
          <p:nvPr/>
        </p:nvSpPr>
        <p:spPr>
          <a:xfrm>
            <a:off x="0" y="457200"/>
            <a:ext cx="12192000" cy="914400"/>
          </a:xfrm>
          <a:prstGeom prst="rect">
            <a:avLst/>
          </a:prstGeom>
          <a:noFill/>
          <a:ln/>
        </p:spPr>
        <p:txBody>
          <a:bodyPr wrap="square" rtlCol="0" anchor="ctr"/>
          <a:lstStyle/>
          <a:p>
            <a:pPr algn="ctr" indent="0" marL="0">
              <a:buNone/>
            </a:pPr>
            <a:r>
              <a:rPr lang="en-US" sz="4800" b="1" dirty="0">
                <a:solidFill>
                  <a:srgbClr val="3C2547"/>
                </a:solidFill>
                <a:latin typeface="Montserrat" pitchFamily="34" charset="0"/>
                <a:ea typeface="Montserrat" pitchFamily="34" charset="-122"/>
                <a:cs typeface="Montserrat" pitchFamily="34" charset="-120"/>
              </a:rPr>
              <a:t>What is a Fraction?</a:t>
            </a:r>
            <a:endParaRPr lang="en-US" sz="4800" dirty="0"/>
          </a:p>
        </p:txBody>
      </p:sp>
      <p:sp>
        <p:nvSpPr>
          <p:cNvPr id="3" name="Text 1"/>
          <p:cNvSpPr txBox="1"/>
          <p:nvPr/>
        </p:nvSpPr>
        <p:spPr>
          <a:xfrm>
            <a:off x="609600" y="2011680"/>
            <a:ext cx="10972800" cy="3657600"/>
          </a:xfrm>
          <a:prstGeom prst="rect">
            <a:avLst/>
          </a:prstGeom>
          <a:noFill/>
          <a:ln/>
        </p:spPr>
        <p:txBody>
          <a:bodyPr wrap="square" rtlCol="0" anchor="ctr"/>
          <a:lstStyle/>
          <a:p>
            <a:pPr indent="0" marL="0">
              <a:buNone/>
            </a:pPr>
            <a:r>
              <a:rPr lang="en-US" sz="2875" dirty="0">
                <a:solidFill>
                  <a:srgbClr val="3C2547"/>
                </a:solidFill>
                <a:latin typeface="Quicksand" pitchFamily="34" charset="0"/>
                <a:ea typeface="Quicksand" pitchFamily="34" charset="-122"/>
                <a:cs typeface="Quicksand" pitchFamily="34" charset="-120"/>
              </a:rPr>
              <a:t>A fraction represents a part of a whole. It consists of a numerator (top number) and a denominator (bottom number). The numerator tells us how many parts we have, while the denominator tells us how many equal parts the whole is divided into.</a:t>
            </a:r>
            <a:endParaRPr lang="en-US" sz="2875"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Slide 4">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txBox="1"/>
          <p:nvPr/>
        </p:nvSpPr>
        <p:spPr>
          <a:xfrm>
            <a:off x="0" y="457200"/>
            <a:ext cx="12192000" cy="914400"/>
          </a:xfrm>
          <a:prstGeom prst="rect">
            <a:avLst/>
          </a:prstGeom>
          <a:noFill/>
          <a:ln/>
        </p:spPr>
        <p:txBody>
          <a:bodyPr wrap="square" rtlCol="0" anchor="ctr"/>
          <a:lstStyle/>
          <a:p>
            <a:pPr algn="ctr" indent="0" marL="0">
              <a:buNone/>
            </a:pPr>
            <a:r>
              <a:rPr lang="en-US" sz="4800" b="1" dirty="0">
                <a:solidFill>
                  <a:srgbClr val="3C2547"/>
                </a:solidFill>
                <a:latin typeface="Montserrat" pitchFamily="34" charset="0"/>
                <a:ea typeface="Montserrat" pitchFamily="34" charset="-122"/>
                <a:cs typeface="Montserrat" pitchFamily="34" charset="-120"/>
              </a:rPr>
              <a:t>Understanding Equivalent Fractions</a:t>
            </a:r>
            <a:endParaRPr lang="en-US" sz="4800" dirty="0"/>
          </a:p>
        </p:txBody>
      </p:sp>
      <p:sp>
        <p:nvSpPr>
          <p:cNvPr id="3" name="Text 1"/>
          <p:cNvSpPr txBox="1"/>
          <p:nvPr/>
        </p:nvSpPr>
        <p:spPr>
          <a:xfrm>
            <a:off x="609600" y="2011680"/>
            <a:ext cx="10972800" cy="3657600"/>
          </a:xfrm>
          <a:prstGeom prst="rect">
            <a:avLst/>
          </a:prstGeom>
          <a:noFill/>
          <a:ln/>
        </p:spPr>
        <p:txBody>
          <a:bodyPr wrap="square" rtlCol="0" anchor="ctr"/>
          <a:lstStyle/>
          <a:p>
            <a:pPr indent="0" marL="0">
              <a:buNone/>
            </a:pPr>
            <a:r>
              <a:rPr lang="en-US" sz="2875" dirty="0">
                <a:solidFill>
                  <a:srgbClr val="3C2547"/>
                </a:solidFill>
                <a:latin typeface="Quicksand" pitchFamily="34" charset="0"/>
                <a:ea typeface="Quicksand" pitchFamily="34" charset="-122"/>
                <a:cs typeface="Quicksand" pitchFamily="34" charset="-120"/>
              </a:rPr>
              <a:t>Equivalent fractions are different fractions that represent the same amount. For example, 1/2 is the same as 2/4 or 3/6. They may look different, but they have the same value.</a:t>
            </a:r>
            <a:endParaRPr lang="en-US" sz="2875"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Slide 5">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txBox="1"/>
          <p:nvPr/>
        </p:nvSpPr>
        <p:spPr>
          <a:xfrm>
            <a:off x="914400" y="457200"/>
            <a:ext cx="9144000" cy="914400"/>
          </a:xfrm>
          <a:prstGeom prst="rect">
            <a:avLst/>
          </a:prstGeom>
          <a:noFill/>
          <a:ln/>
        </p:spPr>
        <p:txBody>
          <a:bodyPr wrap="square" rtlCol="0" anchor="ctr"/>
          <a:lstStyle/>
          <a:p>
            <a:pPr indent="0" marL="0">
              <a:buNone/>
            </a:pPr>
            <a:r>
              <a:rPr lang="en-US" sz="4800" b="1" dirty="0">
                <a:solidFill>
                  <a:srgbClr val="3C2547"/>
                </a:solidFill>
                <a:latin typeface="Montserrat" pitchFamily="34" charset="0"/>
                <a:ea typeface="Montserrat" pitchFamily="34" charset="-122"/>
                <a:cs typeface="Montserrat" pitchFamily="34" charset="-120"/>
              </a:rPr>
              <a:t>Visualizing Equivalent Fractions</a:t>
            </a:r>
            <a:endParaRPr lang="en-US" sz="4800" dirty="0"/>
          </a:p>
        </p:txBody>
      </p:sp>
      <p:sp>
        <p:nvSpPr>
          <p:cNvPr id="3" name="Text 1"/>
          <p:cNvSpPr txBox="1"/>
          <p:nvPr/>
        </p:nvSpPr>
        <p:spPr>
          <a:xfrm>
            <a:off x="914400" y="2011680"/>
            <a:ext cx="6096000" cy="3657600"/>
          </a:xfrm>
          <a:prstGeom prst="rect">
            <a:avLst/>
          </a:prstGeom>
          <a:noFill/>
          <a:ln/>
        </p:spPr>
        <p:txBody>
          <a:bodyPr wrap="square" rtlCol="0" anchor="ctr"/>
          <a:lstStyle/>
          <a:p>
            <a:pPr indent="0" marL="0">
              <a:buNone/>
            </a:pPr>
            <a:r>
              <a:rPr lang="en-US" sz="2875" dirty="0">
                <a:solidFill>
                  <a:srgbClr val="3C2547"/>
                </a:solidFill>
                <a:latin typeface="Quicksand" pitchFamily="34" charset="0"/>
                <a:ea typeface="Quicksand" pitchFamily="34" charset="-122"/>
                <a:cs typeface="Quicksand" pitchFamily="34" charset="-120"/>
              </a:rPr>
              <a:t>Let's see how different fractions can look the same using fraction circles. By comparing fractions like 1/2 and 2/4, we can see they cover the same area of the circle even though the number of parts is different.</a:t>
            </a:r>
            <a:endParaRPr lang="en-US" sz="2875" dirty="0"/>
          </a:p>
        </p:txBody>
      </p:sp>
      <p:pic>
        <p:nvPicPr>
          <p:cNvPr id="4" name="Media 0"/>
          <p:cNvPicPr/>
          <p:nvPr>
            <a:videoFile r:link="rId2"/>
          </p:nvPr>
        </p:nvPicPr>
        <p:blipFill>
          <a:blip r:embed="rId3"/>
          <a:stretch>
            <a:fillRect/>
          </a:stretch>
        </p:blipFill>
        <p:spPr>
          <a:xfrm>
            <a:off x="7315200" y="3086100"/>
            <a:ext cx="3657600" cy="182880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Slide 6">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txBox="1"/>
          <p:nvPr/>
        </p:nvSpPr>
        <p:spPr>
          <a:xfrm>
            <a:off x="914400" y="457200"/>
            <a:ext cx="9144000" cy="914400"/>
          </a:xfrm>
          <a:prstGeom prst="rect">
            <a:avLst/>
          </a:prstGeom>
          <a:noFill/>
          <a:ln/>
        </p:spPr>
        <p:txBody>
          <a:bodyPr wrap="square" rtlCol="0" anchor="ctr"/>
          <a:lstStyle/>
          <a:p>
            <a:pPr indent="0" marL="0">
              <a:buNone/>
            </a:pPr>
            <a:r>
              <a:rPr lang="en-US" sz="4800" b="1" dirty="0">
                <a:solidFill>
                  <a:srgbClr val="3C2547"/>
                </a:solidFill>
                <a:latin typeface="Montserrat" pitchFamily="34" charset="0"/>
                <a:ea typeface="Montserrat" pitchFamily="34" charset="-122"/>
                <a:cs typeface="Montserrat" pitchFamily="34" charset="-120"/>
              </a:rPr>
              <a:t>Real-Life Examples of Fractions</a:t>
            </a:r>
            <a:endParaRPr lang="en-US" sz="4800" dirty="0"/>
          </a:p>
        </p:txBody>
      </p:sp>
      <p:sp>
        <p:nvSpPr>
          <p:cNvPr id="3" name="Text 1"/>
          <p:cNvSpPr/>
          <p:nvPr/>
        </p:nvSpPr>
        <p:spPr>
          <a:xfrm>
            <a:off x="914400" y="1828800"/>
            <a:ext cx="7315200" cy="914400"/>
          </a:xfrm>
          <a:prstGeom prst="rect">
            <a:avLst/>
          </a:prstGeom>
          <a:noFill/>
          <a:ln/>
        </p:spPr>
        <p:txBody>
          <a:bodyPr wrap="square" rtlCol="0" anchor="ctr"/>
          <a:lstStyle/>
          <a:p>
            <a:pPr marL="342900" indent="-342900">
              <a:buSzPct val="100000"/>
              <a:buChar char="•"/>
            </a:pPr>
            <a:r>
              <a:rPr lang="en-US" sz="2875" dirty="0">
                <a:solidFill>
                  <a:srgbClr val="3C2547"/>
                </a:solidFill>
                <a:latin typeface="Quicksand" pitchFamily="34" charset="0"/>
                <a:ea typeface="Quicksand" pitchFamily="34" charset="-122"/>
                <a:cs typeface="Quicksand" pitchFamily="34" charset="-120"/>
              </a:rPr>
              <a:t>Sharing a pizza equally among friends</a:t>
            </a:r>
            <a:endParaRPr lang="en-US" sz="2875" dirty="0"/>
          </a:p>
        </p:txBody>
      </p:sp>
      <p:sp>
        <p:nvSpPr>
          <p:cNvPr id="4" name="Text 2"/>
          <p:cNvSpPr/>
          <p:nvPr/>
        </p:nvSpPr>
        <p:spPr>
          <a:xfrm>
            <a:off x="914400" y="2743200"/>
            <a:ext cx="7315200" cy="914400"/>
          </a:xfrm>
          <a:prstGeom prst="rect">
            <a:avLst/>
          </a:prstGeom>
          <a:noFill/>
          <a:ln/>
        </p:spPr>
        <p:txBody>
          <a:bodyPr wrap="square" rtlCol="0" anchor="ctr"/>
          <a:lstStyle/>
          <a:p>
            <a:pPr marL="342900" indent="-342900">
              <a:buSzPct val="100000"/>
              <a:buChar char="•"/>
            </a:pPr>
            <a:r>
              <a:rPr lang="en-US" sz="2875" dirty="0">
                <a:solidFill>
                  <a:srgbClr val="3C2547"/>
                </a:solidFill>
                <a:latin typeface="Quicksand" pitchFamily="34" charset="0"/>
                <a:ea typeface="Quicksand" pitchFamily="34" charset="-122"/>
                <a:cs typeface="Quicksand" pitchFamily="34" charset="-120"/>
              </a:rPr>
              <a:t>Dividing a chocolate bar into equal pieces</a:t>
            </a:r>
            <a:endParaRPr lang="en-US" sz="2875" dirty="0"/>
          </a:p>
        </p:txBody>
      </p:sp>
      <p:sp>
        <p:nvSpPr>
          <p:cNvPr id="5" name="Text 3"/>
          <p:cNvSpPr/>
          <p:nvPr/>
        </p:nvSpPr>
        <p:spPr>
          <a:xfrm>
            <a:off x="914400" y="3657600"/>
            <a:ext cx="7315200" cy="914400"/>
          </a:xfrm>
          <a:prstGeom prst="rect">
            <a:avLst/>
          </a:prstGeom>
          <a:noFill/>
          <a:ln/>
        </p:spPr>
        <p:txBody>
          <a:bodyPr wrap="square" rtlCol="0" anchor="ctr"/>
          <a:lstStyle/>
          <a:p>
            <a:pPr marL="342900" indent="-342900">
              <a:buSzPct val="100000"/>
              <a:buChar char="•"/>
            </a:pPr>
            <a:r>
              <a:rPr lang="en-US" sz="2875" dirty="0">
                <a:solidFill>
                  <a:srgbClr val="3C2547"/>
                </a:solidFill>
                <a:latin typeface="Quicksand" pitchFamily="34" charset="0"/>
                <a:ea typeface="Quicksand" pitchFamily="34" charset="-122"/>
                <a:cs typeface="Quicksand" pitchFamily="34" charset="-120"/>
              </a:rPr>
              <a:t>Measuring ingredients while cooking</a:t>
            </a:r>
            <a:endParaRPr lang="en-US" sz="2875" dirty="0"/>
          </a:p>
        </p:txBody>
      </p:sp>
      <p:sp>
        <p:nvSpPr>
          <p:cNvPr id="6" name="Text 4"/>
          <p:cNvSpPr/>
          <p:nvPr/>
        </p:nvSpPr>
        <p:spPr>
          <a:xfrm>
            <a:off x="914400" y="4572000"/>
            <a:ext cx="7315200" cy="914400"/>
          </a:xfrm>
          <a:prstGeom prst="rect">
            <a:avLst/>
          </a:prstGeom>
          <a:noFill/>
          <a:ln/>
        </p:spPr>
        <p:txBody>
          <a:bodyPr wrap="square" rtlCol="0" anchor="ctr"/>
          <a:lstStyle/>
          <a:p>
            <a:pPr marL="342900" indent="-342900">
              <a:buSzPct val="100000"/>
              <a:buChar char="•"/>
            </a:pPr>
            <a:r>
              <a:rPr lang="en-US" sz="2875" dirty="0">
                <a:solidFill>
                  <a:srgbClr val="3C2547"/>
                </a:solidFill>
                <a:latin typeface="Quicksand" pitchFamily="34" charset="0"/>
                <a:ea typeface="Quicksand" pitchFamily="34" charset="-122"/>
                <a:cs typeface="Quicksand" pitchFamily="34" charset="-120"/>
              </a:rPr>
              <a:t>Splitting a bill at a restaurant</a:t>
            </a:r>
            <a:endParaRPr lang="en-US" sz="2875" dirty="0"/>
          </a:p>
        </p:txBody>
      </p:sp>
      <p:sp>
        <p:nvSpPr>
          <p:cNvPr id="7" name="Text 5"/>
          <p:cNvSpPr/>
          <p:nvPr/>
        </p:nvSpPr>
        <p:spPr>
          <a:xfrm>
            <a:off x="914400" y="5486400"/>
            <a:ext cx="7315200" cy="914400"/>
          </a:xfrm>
          <a:prstGeom prst="rect">
            <a:avLst/>
          </a:prstGeom>
          <a:noFill/>
          <a:ln/>
        </p:spPr>
        <p:txBody>
          <a:bodyPr wrap="square" rtlCol="0" anchor="ctr"/>
          <a:lstStyle/>
          <a:p>
            <a:pPr marL="342900" indent="-342900">
              <a:buSzPct val="100000"/>
              <a:buChar char="•"/>
            </a:pPr>
            <a:r>
              <a:rPr lang="en-US" sz="2875" dirty="0">
                <a:solidFill>
                  <a:srgbClr val="3C2547"/>
                </a:solidFill>
                <a:latin typeface="Quicksand" pitchFamily="34" charset="0"/>
                <a:ea typeface="Quicksand" pitchFamily="34" charset="-122"/>
                <a:cs typeface="Quicksand" pitchFamily="34" charset="-120"/>
              </a:rPr>
              <a:t>Cutting a cake into equal slices</a:t>
            </a:r>
            <a:endParaRPr lang="en-US" sz="2875" dirty="0"/>
          </a:p>
        </p:txBody>
      </p:sp>
      <p:pic>
        <p:nvPicPr>
          <p:cNvPr id="8" name="Image 0" descr="/resources/pptDesigns/0/images/default/5.svg">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534400" y="2743200"/>
            <a:ext cx="2438400" cy="182880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name="Slide 7">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txBox="1"/>
          <p:nvPr/>
        </p:nvSpPr>
        <p:spPr>
          <a:xfrm>
            <a:off x="0" y="457200"/>
            <a:ext cx="12192000" cy="914400"/>
          </a:xfrm>
          <a:prstGeom prst="rect">
            <a:avLst/>
          </a:prstGeom>
          <a:noFill/>
          <a:ln/>
        </p:spPr>
        <p:txBody>
          <a:bodyPr wrap="square" rtlCol="0" anchor="ctr"/>
          <a:lstStyle/>
          <a:p>
            <a:pPr algn="ctr" indent="0" marL="0">
              <a:buNone/>
            </a:pPr>
            <a:r>
              <a:rPr lang="en-US" sz="4800" b="1" dirty="0">
                <a:solidFill>
                  <a:srgbClr val="3C2547"/>
                </a:solidFill>
                <a:latin typeface="Montserrat" pitchFamily="34" charset="0"/>
                <a:ea typeface="Montserrat" pitchFamily="34" charset="-122"/>
                <a:cs typeface="Montserrat" pitchFamily="34" charset="-120"/>
              </a:rPr>
              <a:t>Recognizing Equivalent Fractions</a:t>
            </a:r>
            <a:endParaRPr lang="en-US" sz="4800" dirty="0"/>
          </a:p>
        </p:txBody>
      </p:sp>
      <p:sp>
        <p:nvSpPr>
          <p:cNvPr id="3" name="Text 1"/>
          <p:cNvSpPr txBox="1"/>
          <p:nvPr/>
        </p:nvSpPr>
        <p:spPr>
          <a:xfrm>
            <a:off x="609600" y="2011680"/>
            <a:ext cx="10972800" cy="3657600"/>
          </a:xfrm>
          <a:prstGeom prst="rect">
            <a:avLst/>
          </a:prstGeom>
          <a:noFill/>
          <a:ln/>
        </p:spPr>
        <p:txBody>
          <a:bodyPr wrap="square" rtlCol="0" anchor="ctr"/>
          <a:lstStyle/>
          <a:p>
            <a:pPr indent="0" marL="0">
              <a:buNone/>
            </a:pPr>
            <a:r>
              <a:rPr lang="en-US" sz="2875" dirty="0">
                <a:solidFill>
                  <a:srgbClr val="3C2547"/>
                </a:solidFill>
                <a:latin typeface="Quicksand" pitchFamily="34" charset="0"/>
                <a:ea typeface="Quicksand" pitchFamily="34" charset="-122"/>
                <a:cs typeface="Quicksand" pitchFamily="34" charset="-120"/>
              </a:rPr>
              <a:t>We can recognize equivalent fractions by simplifying or expanding them. For example, if we multiply the numerator and the denominator of 1/2 by 2, we get 2/4. Similarly, if we divide the numerator and the denominator of 4/6 by 2, we get 2/3.</a:t>
            </a:r>
            <a:endParaRPr lang="en-US" sz="2875"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name="Slide 8">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txBox="1"/>
          <p:nvPr/>
        </p:nvSpPr>
        <p:spPr>
          <a:xfrm>
            <a:off x="0" y="457200"/>
            <a:ext cx="12192000" cy="914400"/>
          </a:xfrm>
          <a:prstGeom prst="rect">
            <a:avLst/>
          </a:prstGeom>
          <a:noFill/>
          <a:ln/>
        </p:spPr>
        <p:txBody>
          <a:bodyPr wrap="square" rtlCol="0" anchor="ctr"/>
          <a:lstStyle/>
          <a:p>
            <a:pPr algn="ctr" indent="0" marL="0">
              <a:buNone/>
            </a:pPr>
            <a:r>
              <a:rPr lang="en-US" sz="4800" b="1" dirty="0">
                <a:solidFill>
                  <a:srgbClr val="3C2547"/>
                </a:solidFill>
                <a:latin typeface="Montserrat" pitchFamily="34" charset="0"/>
                <a:ea typeface="Montserrat" pitchFamily="34" charset="-122"/>
                <a:cs typeface="Montserrat" pitchFamily="34" charset="-120"/>
              </a:rPr>
              <a:t>Using Fractions in Everyday Life</a:t>
            </a:r>
            <a:endParaRPr lang="en-US" sz="4800" dirty="0"/>
          </a:p>
        </p:txBody>
      </p:sp>
      <p:sp>
        <p:nvSpPr>
          <p:cNvPr id="3" name="Text 1"/>
          <p:cNvSpPr txBox="1"/>
          <p:nvPr/>
        </p:nvSpPr>
        <p:spPr>
          <a:xfrm>
            <a:off x="609600" y="2011680"/>
            <a:ext cx="10972800" cy="3657600"/>
          </a:xfrm>
          <a:prstGeom prst="rect">
            <a:avLst/>
          </a:prstGeom>
          <a:noFill/>
          <a:ln/>
        </p:spPr>
        <p:txBody>
          <a:bodyPr wrap="square" rtlCol="0" anchor="ctr"/>
          <a:lstStyle/>
          <a:p>
            <a:pPr indent="0" marL="0">
              <a:buNone/>
            </a:pPr>
            <a:r>
              <a:rPr lang="en-US" sz="2875" dirty="0">
                <a:solidFill>
                  <a:srgbClr val="3C2547"/>
                </a:solidFill>
                <a:latin typeface="Quicksand" pitchFamily="34" charset="0"/>
                <a:ea typeface="Quicksand" pitchFamily="34" charset="-122"/>
                <a:cs typeface="Quicksand" pitchFamily="34" charset="-120"/>
              </a:rPr>
              <a:t>Fractions are used in many everyday activities, such as cooking, shopping, and sharing. Understanding fractions helps us make fair decisions and accurate measurements.</a:t>
            </a:r>
            <a:endParaRPr lang="en-US" sz="2875"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name="Slide 9">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txBox="1"/>
          <p:nvPr/>
        </p:nvSpPr>
        <p:spPr>
          <a:xfrm>
            <a:off x="0" y="457200"/>
            <a:ext cx="12192000" cy="914400"/>
          </a:xfrm>
          <a:prstGeom prst="rect">
            <a:avLst/>
          </a:prstGeom>
          <a:noFill/>
          <a:ln/>
        </p:spPr>
        <p:txBody>
          <a:bodyPr wrap="square" rtlCol="0" anchor="ctr"/>
          <a:lstStyle/>
          <a:p>
            <a:pPr algn="ctr" indent="0" marL="0">
              <a:buNone/>
            </a:pPr>
            <a:r>
              <a:rPr lang="en-US" sz="4800" b="1" dirty="0">
                <a:solidFill>
                  <a:srgbClr val="3C2547"/>
                </a:solidFill>
                <a:latin typeface="Montserrat" pitchFamily="34" charset="0"/>
                <a:ea typeface="Montserrat" pitchFamily="34" charset="-122"/>
                <a:cs typeface="Montserrat" pitchFamily="34" charset="-120"/>
              </a:rPr>
              <a:t>Key Takeaways</a:t>
            </a:r>
            <a:endParaRPr lang="en-US" sz="4800" dirty="0"/>
          </a:p>
        </p:txBody>
      </p:sp>
      <p:sp>
        <p:nvSpPr>
          <p:cNvPr id="3" name="Text 1"/>
          <p:cNvSpPr/>
          <p:nvPr/>
        </p:nvSpPr>
        <p:spPr>
          <a:xfrm>
            <a:off x="609600" y="1828800"/>
            <a:ext cx="10972800" cy="914400"/>
          </a:xfrm>
          <a:prstGeom prst="rect">
            <a:avLst/>
          </a:prstGeom>
          <a:noFill/>
          <a:ln/>
        </p:spPr>
        <p:txBody>
          <a:bodyPr wrap="square" rtlCol="0" anchor="ctr"/>
          <a:lstStyle/>
          <a:p>
            <a:pPr marL="342900" indent="-342900">
              <a:buSzPct val="100000"/>
              <a:buChar char="•"/>
            </a:pPr>
            <a:r>
              <a:rPr lang="en-US" sz="2875" dirty="0">
                <a:solidFill>
                  <a:srgbClr val="3C2547"/>
                </a:solidFill>
                <a:latin typeface="Quicksand" pitchFamily="34" charset="0"/>
                <a:ea typeface="Quicksand" pitchFamily="34" charset="-122"/>
                <a:cs typeface="Quicksand" pitchFamily="34" charset="-120"/>
              </a:rPr>
              <a:t>Fractions represent parts of a whole.</a:t>
            </a:r>
            <a:endParaRPr lang="en-US" sz="2875" dirty="0"/>
          </a:p>
        </p:txBody>
      </p:sp>
      <p:sp>
        <p:nvSpPr>
          <p:cNvPr id="4" name="Text 2"/>
          <p:cNvSpPr/>
          <p:nvPr/>
        </p:nvSpPr>
        <p:spPr>
          <a:xfrm>
            <a:off x="609600" y="2743200"/>
            <a:ext cx="10972800" cy="914400"/>
          </a:xfrm>
          <a:prstGeom prst="rect">
            <a:avLst/>
          </a:prstGeom>
          <a:noFill/>
          <a:ln/>
        </p:spPr>
        <p:txBody>
          <a:bodyPr wrap="square" rtlCol="0" anchor="ctr"/>
          <a:lstStyle/>
          <a:p>
            <a:pPr marL="342900" indent="-342900">
              <a:buSzPct val="100000"/>
              <a:buChar char="•"/>
            </a:pPr>
            <a:r>
              <a:rPr lang="en-US" sz="2875" dirty="0">
                <a:solidFill>
                  <a:srgbClr val="3C2547"/>
                </a:solidFill>
                <a:latin typeface="Quicksand" pitchFamily="34" charset="0"/>
                <a:ea typeface="Quicksand" pitchFamily="34" charset="-122"/>
                <a:cs typeface="Quicksand" pitchFamily="34" charset="-120"/>
              </a:rPr>
              <a:t>Equivalent fractions have the same value but look different.</a:t>
            </a:r>
            <a:endParaRPr lang="en-US" sz="2875" dirty="0"/>
          </a:p>
        </p:txBody>
      </p:sp>
      <p:sp>
        <p:nvSpPr>
          <p:cNvPr id="5" name="Text 3"/>
          <p:cNvSpPr/>
          <p:nvPr/>
        </p:nvSpPr>
        <p:spPr>
          <a:xfrm>
            <a:off x="609600" y="3657600"/>
            <a:ext cx="10972800" cy="914400"/>
          </a:xfrm>
          <a:prstGeom prst="rect">
            <a:avLst/>
          </a:prstGeom>
          <a:noFill/>
          <a:ln/>
        </p:spPr>
        <p:txBody>
          <a:bodyPr wrap="square" rtlCol="0" anchor="ctr"/>
          <a:lstStyle/>
          <a:p>
            <a:pPr marL="342900" indent="-342900">
              <a:buSzPct val="100000"/>
              <a:buChar char="•"/>
            </a:pPr>
            <a:r>
              <a:rPr lang="en-US" sz="2875" dirty="0">
                <a:solidFill>
                  <a:srgbClr val="3C2547"/>
                </a:solidFill>
                <a:latin typeface="Quicksand" pitchFamily="34" charset="0"/>
                <a:ea typeface="Quicksand" pitchFamily="34" charset="-122"/>
                <a:cs typeface="Quicksand" pitchFamily="34" charset="-120"/>
              </a:rPr>
              <a:t>We can create equivalent fractions by multiplying or dividing the numerator and denominator by the same number.</a:t>
            </a:r>
            <a:endParaRPr lang="en-US" sz="2875" dirty="0"/>
          </a:p>
        </p:txBody>
      </p:sp>
      <p:sp>
        <p:nvSpPr>
          <p:cNvPr id="6" name="Text 4"/>
          <p:cNvSpPr/>
          <p:nvPr/>
        </p:nvSpPr>
        <p:spPr>
          <a:xfrm>
            <a:off x="609600" y="4572000"/>
            <a:ext cx="10972800" cy="914400"/>
          </a:xfrm>
          <a:prstGeom prst="rect">
            <a:avLst/>
          </a:prstGeom>
          <a:noFill/>
          <a:ln/>
        </p:spPr>
        <p:txBody>
          <a:bodyPr wrap="square" rtlCol="0" anchor="ctr"/>
          <a:lstStyle/>
          <a:p>
            <a:pPr marL="342900" indent="-342900">
              <a:buSzPct val="100000"/>
              <a:buChar char="•"/>
            </a:pPr>
            <a:r>
              <a:rPr lang="en-US" sz="2875" dirty="0">
                <a:solidFill>
                  <a:srgbClr val="3C2547"/>
                </a:solidFill>
                <a:latin typeface="Quicksand" pitchFamily="34" charset="0"/>
                <a:ea typeface="Quicksand" pitchFamily="34" charset="-122"/>
                <a:cs typeface="Quicksand" pitchFamily="34" charset="-120"/>
              </a:rPr>
              <a:t>Fractions are used in many everyday activities.</a:t>
            </a:r>
            <a:endParaRPr lang="en-US" sz="2875" dirty="0"/>
          </a:p>
        </p:txBody>
      </p:sp>
      <p:sp>
        <p:nvSpPr>
          <p:cNvPr id="7" name="Text 5"/>
          <p:cNvSpPr/>
          <p:nvPr/>
        </p:nvSpPr>
        <p:spPr>
          <a:xfrm>
            <a:off x="609600" y="5486400"/>
            <a:ext cx="10972800" cy="914400"/>
          </a:xfrm>
          <a:prstGeom prst="rect">
            <a:avLst/>
          </a:prstGeom>
          <a:noFill/>
          <a:ln/>
        </p:spPr>
        <p:txBody>
          <a:bodyPr wrap="square" rtlCol="0" anchor="ctr"/>
          <a:lstStyle/>
          <a:p>
            <a:pPr marL="342900" indent="-342900">
              <a:buSzPct val="100000"/>
              <a:buChar char="•"/>
            </a:pPr>
            <a:r>
              <a:rPr lang="en-US" sz="2875" dirty="0">
                <a:solidFill>
                  <a:srgbClr val="3C2547"/>
                </a:solidFill>
                <a:latin typeface="Quicksand" pitchFamily="34" charset="0"/>
                <a:ea typeface="Quicksand" pitchFamily="34" charset="-122"/>
                <a:cs typeface="Quicksand" pitchFamily="34" charset="-120"/>
              </a:rPr>
              <a:t>Understanding fractions helps us make fair and accurate decisions.</a:t>
            </a:r>
            <a:endParaRPr lang="en-US" sz="2875"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(16:9)</PresentationFormat>
  <Paragraphs>0</Paragraphs>
  <Slides>10</Slides>
  <Notes>10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Calibri</vt:lpstr>
      <vt:lpstr>Office Theme</vt:lpstr>
      <vt:lpstr>Slide 1</vt:lpstr>
      <vt:lpstr>Slide 2</vt:lpstr>
      <vt:lpstr>Slide 3</vt:lpstr>
      <vt:lpstr>Slide 4</vt:lpstr>
      <vt:lpstr>Slide 5</vt:lpstr>
      <vt:lpstr>Slide 6</vt:lpstr>
      <vt:lpstr>Slide 7</vt:lpstr>
      <vt:lpstr>Slide 8</vt:lpstr>
      <vt:lpstr>Slide 9</vt:lpstr>
      <vt:lpstr>Slide 10</vt:lpstr>
    </vt:vector>
  </TitlesOfParts>
  <Company>PptxGenJS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PptxGenJS Presentation</dc:title>
  <dc:subject>PptxGenJS Presentation</dc:subject>
  <dc:creator>PptxGenJS</dc:creator>
  <cp:lastModifiedBy>PptxGenJS</cp:lastModifiedBy>
  <cp:revision>1</cp:revision>
  <dcterms:created xsi:type="dcterms:W3CDTF">2025-01-16T10:04:53Z</dcterms:created>
  <dcterms:modified xsi:type="dcterms:W3CDTF">2025-01-16T10:04:53Z</dcterms:modified>
</cp:coreProperties>
</file>