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Default Extension="jpg" ContentType="image/jpg"/>
  <Default Extension="svg" ContentType="image/svg+xml"/>
  <Default Extension="png" ContentType="image/png"/>
  <Default Extension="gif" ContentType="image/gif"/>
  <Default Extension="m4v" ContentType="video/mp4"/>
  <Default Extension="mp4" ContentType="video/mp4"/>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notesMasters/notesMaster1.xml" ContentType="application/vnd.openxmlformats-officedocument.presentationml.notesMaster+xml"/>
  <Override PartName="/ppt/slideMasters/slideMaster1.xml" ContentType="application/vnd.openxmlformats-officedocument.presentationml.slideMaster+xml"/>
  <Override PartName="/ppt/slides/slide1.xml" ContentType="application/vnd.openxmlformats-officedocument.presentationml.slide+xml"/>
  <Override PartName="/ppt/slideMasters/slideMaster2.xml" ContentType="application/vnd.openxmlformats-officedocument.presentationml.slideMaster+xml"/>
  <Override PartName="/ppt/slides/slide2.xml" ContentType="application/vnd.openxmlformats-officedocument.presentationml.slide+xml"/>
  <Override PartName="/ppt/slideMasters/slideMaster3.xml" ContentType="application/vnd.openxmlformats-officedocument.presentationml.slideMaster+xml"/>
  <Override PartName="/ppt/slides/slide3.xml" ContentType="application/vnd.openxmlformats-officedocument.presentationml.slide+xml"/>
  <Override PartName="/ppt/slideMasters/slideMaster4.xml" ContentType="application/vnd.openxmlformats-officedocument.presentationml.slideMaster+xml"/>
  <Override PartName="/ppt/slides/slide4.xml" ContentType="application/vnd.openxmlformats-officedocument.presentationml.slide+xml"/>
  <Override PartName="/ppt/slideMasters/slideMaster5.xml" ContentType="application/vnd.openxmlformats-officedocument.presentationml.slideMaster+xml"/>
  <Override PartName="/ppt/slides/slide5.xml" ContentType="application/vnd.openxmlformats-officedocument.presentationml.slide+xml"/>
  <Override PartName="/ppt/slideMasters/slideMaster6.xml" ContentType="application/vnd.openxmlformats-officedocument.presentationml.slideMaster+xml"/>
  <Override PartName="/ppt/slides/slide6.xml" ContentType="application/vnd.openxmlformats-officedocument.presentationml.slide+xml"/>
  <Override PartName="/ppt/slideMasters/slideMaster7.xml" ContentType="application/vnd.openxmlformats-officedocument.presentationml.slideMaster+xml"/>
  <Override PartName="/ppt/slides/slide7.xml" ContentType="application/vnd.openxmlformats-officedocument.presentationml.slide+xml"/>
  <Override PartName="/ppt/slideMasters/slideMaster8.xml" ContentType="application/vnd.openxmlformats-officedocument.presentationml.slideMaster+xml"/>
  <Override PartName="/ppt/slides/slide8.xml" ContentType="application/vnd.openxmlformats-officedocument.presentationml.slide+xml"/>
  <Override PartName="/ppt/slideMasters/slideMaster9.xml" ContentType="application/vnd.openxmlformats-officedocument.presentationml.slideMaster+xml"/>
  <Override PartName="/ppt/slides/slide9.xml" ContentType="application/vnd.openxmlformats-officedocument.presentationml.slide+xml"/>
  <Override PartName="/ppt/slideMasters/slideMaster10.xml" ContentType="application/vnd.openxmlformats-officedocument.presentationml.slideMaster+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
		<Relationship Id="rId1" Type="http://schemas.openxmlformats.org/officeDocument/2006/relationships/extended-properties" Target="docProps/app.xml"/>
		<Relationship Id="rId2" Type="http://schemas.openxmlformats.org/package/2006/relationships/metadata/core-properties" Target="docProps/core.xml"/>
		<Relationship Id="rId3"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notesMasterIdLst>
    <p:notesMasterId r:id="rId12"/>
  </p:notesMasterIdLst>
  <p:sldSz cx="12192000" cy="6858000"/>
  <p:notesSz cx="6858000" cy="12192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10"/>
  </p:normalViewPr>
  <p:slideViewPr>
    <p:cSldViewPr snapToGrid="0" snapToObjects="1">
      <p:cViewPr varScale="1">
        <p:scale>
          <a:sx n="136" d="100"/>
          <a:sy n="136" d="100"/>
        </p:scale>
        <p:origin x="216"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s>
</file>

<file path=ppt/notesMasters/_rels/notesMaster1.xml.rels><?xml version="1.0" encoding="UTF-8" standalone="yes"?>
<Relationships xmlns="http://schemas.openxmlformats.org/package/2006/relationships">
		<Relationship Id="rId1" Type="http://schemas.openxmlformats.org/officeDocument/2006/relationships/theme" Target="../theme/theme1.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82F153-3F37-0F45-9E97-73ACFA13230C}" type="datetimeFigureOut">
              <a:rPr lang="en-US"/>
              <a:t>7/23/19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E9CC1-C706-0F49-92D6-E571CC5EEA8F}" type="slidenum">
              <a:rPr lang="en-US"/>
              <a:t>‹#›</a:t>
            </a:fld>
            <a:endParaRPr lang="en-US"/>
          </a:p>
        </p:txBody>
      </p:sp>
    </p:spTree>
    <p:extLst>
      <p:ext uri="{BB962C8B-B14F-4D97-AF65-F5344CB8AC3E}">
        <p14:creationId xmlns:p14="http://schemas.microsoft.com/office/powerpoint/2010/main" val="1024086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8.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9.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Encourage students to reflect on a recent experience or achievement and describe it using the present perfect tense. Ask them to share their sentences with the class. This activity helps to reinforce the lesson and allows students to practice using the tense in a meaningful way.</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10</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students to the lesson on the present perfect tense. Briefly explain that today's lesson will focus on understanding this tense, its structure, and its usage. Highlight that they will see examples and learn how to use it in their daily conversations. Encourage them to think about their own experiences as we go through the lesson.</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what the present perfect tense is and how it is used. Provide the structure: 'have/has + past participle.' Use the example 'I have visited the museum' to illustrate the concept. Emphasize that the exact time of the action is not specified.</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Detail the structure of the present perfect tense. Explain the use of 'have' with I, you, we, and they, and 'has' with he, she, and it. Provide examples to help students understand and remember the structure. Encourage them to create their own sentences using this structure.</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when to use the present perfect tense, focusing on experiences, changes, ongoing situations, unspecified times, and recent actions. Provide examples for each scenario to illustrate the usage. Ask students to think of their own experiences or situations they can describe using the present perfect tense.</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 the difference between regular and irregular verbs. Explain that regular verbs add -ed to form the past participle, while irregular verbs have unique forms that need to be memorized. Provide examples of both regular and irregular verbs. Encourage students to think of more examples and practice using them in sentences.</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 a video clip demonstrating the use of the present perfect tense in everyday conversations. After the video, discuss how the tense was used to talk about experiences, achievements, and recent events. Encourage students to share their own experiences using the present perfect tense.</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Highlight common mistakes students make with the present perfect tense and provide tips to avoid them. Emphasize not using specific past time expressions, remembering to use 'have' or 'has,' and using the correct past participle form. Encourage students to practice forming sentences and review examples to build confidence.</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Summarize the key points of the lesson. Reinforce that the present perfect tense connects the past with the present and is formed using 'have/has' + past participle. Review the different uses and the difference between regular and irregular verbs. Encourage students to practice and review regularly to master the tense.</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9</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image" Target="../media/Slide-1-image-1.png"/><Relationship Id="rId2" Type="http://schemas.openxmlformats.org/officeDocument/2006/relationships/image" Target="../media/image-1-2.png"/><Relationship Id="rId3" Type="http://schemas.openxmlformats.org/officeDocument/2006/relationships/slideLayout" Target="../slideLayouts/slideLayout1.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image" Target="../media/Slide-10-image-1.png"/><Relationship Id="rId2" Type="http://schemas.openxmlformats.org/officeDocument/2006/relationships/image" Target="../media/image-10-2.png"/><Relationship Id="rId3" Type="http://schemas.openxmlformats.org/officeDocument/2006/relationships/image" Target="../media/image-10-3.svg"/><Relationship Id="rId4" Type="http://schemas.openxmlformats.org/officeDocument/2006/relationships/slideLayout" Target="../slideLayouts/slideLayout1.xml"/><Relationship Id="rId5"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image" Target="../media/Slide-2-image-1.png"/><Relationship Id="rId2" Type="http://schemas.openxmlformats.org/officeDocument/2006/relationships/slideLayout" Target="../slideLayouts/slideLayout1.xml"/><Relationship Id="rId3"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image" Target="../media/Slide-3-image-1.png"/><Relationship Id="rId2" Type="http://schemas.openxmlformats.org/officeDocument/2006/relationships/slideLayout" Target="../slideLayouts/slideLayout1.xml"/><Relationship Id="rId3"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image" Target="../media/Slide-4-image-1.png"/><Relationship Id="rId2" Type="http://schemas.openxmlformats.org/officeDocument/2006/relationships/image" Target="../media/image-4-2.png"/><Relationship Id="rId3" Type="http://schemas.openxmlformats.org/officeDocument/2006/relationships/image" Target="../media/image-4-3.svg"/><Relationship Id="rId4" Type="http://schemas.openxmlformats.org/officeDocument/2006/relationships/slideLayout" Target="../slideLayouts/slideLayout1.xml"/><Relationship Id="rId5"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image" Target="../media/Slide-5-image-1.png"/><Relationship Id="rId2" Type="http://schemas.openxmlformats.org/officeDocument/2006/relationships/image" Target="../media/image-5-2.png"/><Relationship Id="rId3" Type="http://schemas.openxmlformats.org/officeDocument/2006/relationships/image" Target="../media/image-5-3.svg"/><Relationship Id="rId4" Type="http://schemas.openxmlformats.org/officeDocument/2006/relationships/slideLayout" Target="../slideLayouts/slideLayout1.xml"/><Relationship Id="rId5"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image" Target="../media/Slide-6-image-1.png"/><Relationship Id="rId2" Type="http://schemas.openxmlformats.org/officeDocument/2006/relationships/image" Target="../media/image-6-2.png"/><Relationship Id="rId3" Type="http://schemas.openxmlformats.org/officeDocument/2006/relationships/image" Target="../media/image-6-3.svg"/><Relationship Id="rId4" Type="http://schemas.openxmlformats.org/officeDocument/2006/relationships/slideLayout" Target="../slideLayouts/slideLayout1.xml"/><Relationship Id="rId5"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image" Target="../media/Slide-7-image-1.png"/><Relationship Id="rId2" Target="https://www.youtube.com/embed/vd0yESrQMs0" TargetMode="External" Type="http://schemas.openxmlformats.org/officeDocument/2006/relationships/video"/><Relationship Id="rId3" Type="http://schemas.openxmlformats.org/officeDocument/2006/relationships/image" Target="../media/image-7-3.png"/><Relationship Id="rId4" Type="http://schemas.openxmlformats.org/officeDocument/2006/relationships/slideLayout" Target="../slideLayouts/slideLayout1.xml"/><Relationship Id="rId5"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image" Target="../media/Slide-8-image-1.png"/><Relationship Id="rId2" Type="http://schemas.openxmlformats.org/officeDocument/2006/relationships/slideLayout" Target="../slideLayouts/slideLayout1.xml"/><Relationship Id="rId3"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image" Target="../media/Slide-9-image-1.png"/><Relationship Id="rId2" Type="http://schemas.openxmlformats.org/officeDocument/2006/relationships/slideLayout" Target="../slideLayouts/slideLayout1.xml"/><Relationship Id="rId3"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name="Slide 1">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pic>
        <p:nvPicPr>
          <p:cNvPr id="2" name="Image 0" descr="/resources/pptDesigns/0/bg/frame.png">    </p:cNvPr>
          <p:cNvPicPr>
            <a:picLocks noChangeAspect="1"/>
          </p:cNvPicPr>
          <p:nvPr/>
        </p:nvPicPr>
        <p:blipFill>
          <a:blip r:embed="rId2"/>
          <a:stretch>
            <a:fillRect/>
          </a:stretch>
        </p:blipFill>
        <p:spPr>
          <a:xfrm>
            <a:off x="3048000" y="1714500"/>
            <a:ext cx="6096000" cy="3429000"/>
          </a:xfrm>
          <a:prstGeom prst="rect">
            <a:avLst/>
          </a:prstGeom>
        </p:spPr>
      </p:pic>
      <p:sp>
        <p:nvSpPr>
          <p:cNvPr id="3" name="Text 0"/>
          <p:cNvSpPr txBox="1"/>
          <p:nvPr/>
        </p:nvSpPr>
        <p:spPr>
          <a:xfrm>
            <a:off x="3048000" y="1714500"/>
            <a:ext cx="6096000" cy="3429000"/>
          </a:xfrm>
          <a:prstGeom prst="rect">
            <a:avLst/>
          </a:prstGeom>
          <a:noFill/>
          <a:ln/>
        </p:spPr>
        <p:txBody>
          <a:bodyPr wrap="square" rtlCol="0" anchor="ctr"/>
          <a:lstStyle/>
          <a:p>
            <a:pPr algn="ctr" indent="0" marL="0">
              <a:buNone/>
            </a:pPr>
            <a:r>
              <a:rPr lang="en-US" sz="4800" b="1" dirty="0">
                <a:solidFill>
                  <a:srgbClr val="3C2547"/>
                </a:solidFill>
                <a:latin typeface="Montserrat" pitchFamily="34" charset="0"/>
                <a:ea typeface="Montserrat" pitchFamily="34" charset="-122"/>
                <a:cs typeface="Montserrat" pitchFamily="34" charset="-120"/>
              </a:rPr>
              <a:t>Mastering Present Perfect Tense</a:t>
            </a:r>
            <a:endParaRPr lang="en-US"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 10">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914400" y="457200"/>
            <a:ext cx="9144000" cy="914400"/>
          </a:xfrm>
          <a:prstGeom prst="rect">
            <a:avLst/>
          </a:prstGeom>
          <a:noFill/>
          <a:ln/>
        </p:spPr>
        <p:txBody>
          <a:bodyPr wrap="square" rtlCol="0" anchor="ctr"/>
          <a:lstStyle/>
          <a:p>
            <a:pPr indent="0" marL="0">
              <a:buNone/>
            </a:pPr>
            <a:r>
              <a:rPr lang="en-US" sz="4800" b="1" dirty="0">
                <a:solidFill>
                  <a:srgbClr val="3C2547"/>
                </a:solidFill>
                <a:latin typeface="Montserrat" pitchFamily="34" charset="0"/>
                <a:ea typeface="Montserrat" pitchFamily="34" charset="-122"/>
                <a:cs typeface="Montserrat" pitchFamily="34" charset="-120"/>
              </a:rPr>
              <a:t>Reflect and Share</a:t>
            </a:r>
            <a:endParaRPr lang="en-US" sz="4800" dirty="0"/>
          </a:p>
        </p:txBody>
      </p:sp>
      <p:sp>
        <p:nvSpPr>
          <p:cNvPr id="3" name="Text 1"/>
          <p:cNvSpPr txBox="1"/>
          <p:nvPr/>
        </p:nvSpPr>
        <p:spPr>
          <a:xfrm>
            <a:off x="914400" y="2011680"/>
            <a:ext cx="7315200" cy="3657600"/>
          </a:xfrm>
          <a:prstGeom prst="rect">
            <a:avLst/>
          </a:prstGeom>
          <a:noFill/>
          <a:ln/>
        </p:spPr>
        <p:txBody>
          <a:bodyPr wrap="square" rtlCol="0" anchor="ctr"/>
          <a:lstStyle/>
          <a:p>
            <a:pPr indent="0" marL="0">
              <a:buNone/>
            </a:pPr>
            <a:r>
              <a:rPr lang="en-US" sz="2875" dirty="0">
                <a:solidFill>
                  <a:srgbClr val="3C2547"/>
                </a:solidFill>
                <a:latin typeface="Quicksand" pitchFamily="34" charset="0"/>
                <a:ea typeface="Quicksand" pitchFamily="34" charset="-122"/>
                <a:cs typeface="Quicksand" pitchFamily="34" charset="-120"/>
              </a:rPr>
              <a:t>Think about a recent experience or achievement. How would you describe it using the present perfect tense? Share your sentence with the class.</a:t>
            </a:r>
            <a:endParaRPr lang="en-US" sz="2875" dirty="0"/>
          </a:p>
        </p:txBody>
      </p:sp>
      <p:pic>
        <p:nvPicPr>
          <p:cNvPr id="4" name="Image 0" descr="/resources/pptDesigns/0/images/default/default.svg">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534400" y="2743200"/>
            <a:ext cx="2438400" cy="18288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0" y="457200"/>
            <a:ext cx="12192000" cy="914400"/>
          </a:xfrm>
          <a:prstGeom prst="rect">
            <a:avLst/>
          </a:prstGeom>
          <a:noFill/>
          <a:ln/>
        </p:spPr>
        <p:txBody>
          <a:bodyPr wrap="square" rtlCol="0" anchor="ctr"/>
          <a:lstStyle/>
          <a:p>
            <a:pPr algn="ctr" indent="0" marL="0">
              <a:buNone/>
            </a:pPr>
            <a:r>
              <a:rPr lang="en-US" sz="4800" b="1" dirty="0">
                <a:solidFill>
                  <a:srgbClr val="3C2547"/>
                </a:solidFill>
                <a:latin typeface="Montserrat" pitchFamily="34" charset="0"/>
                <a:ea typeface="Montserrat" pitchFamily="34" charset="-122"/>
                <a:cs typeface="Montserrat" pitchFamily="34" charset="-120"/>
              </a:rPr>
              <a:t>Welcome to the Present Perfect Tense!</a:t>
            </a:r>
            <a:endParaRPr lang="en-US" sz="4800" dirty="0"/>
          </a:p>
        </p:txBody>
      </p:sp>
      <p:sp>
        <p:nvSpPr>
          <p:cNvPr id="3" name="Text 1"/>
          <p:cNvSpPr/>
          <p:nvPr/>
        </p:nvSpPr>
        <p:spPr>
          <a:xfrm>
            <a:off x="609600" y="1828800"/>
            <a:ext cx="109728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Understand the structure of the present perfect tense.</a:t>
            </a:r>
            <a:endParaRPr lang="en-US" sz="2875" dirty="0"/>
          </a:p>
        </p:txBody>
      </p:sp>
      <p:sp>
        <p:nvSpPr>
          <p:cNvPr id="4" name="Text 2"/>
          <p:cNvSpPr/>
          <p:nvPr/>
        </p:nvSpPr>
        <p:spPr>
          <a:xfrm>
            <a:off x="609600" y="2743200"/>
            <a:ext cx="109728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Learn when to use the present perfect tense.</a:t>
            </a:r>
            <a:endParaRPr lang="en-US" sz="2875" dirty="0"/>
          </a:p>
        </p:txBody>
      </p:sp>
      <p:sp>
        <p:nvSpPr>
          <p:cNvPr id="5" name="Text 3"/>
          <p:cNvSpPr/>
          <p:nvPr/>
        </p:nvSpPr>
        <p:spPr>
          <a:xfrm>
            <a:off x="609600" y="3657600"/>
            <a:ext cx="109728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Explore regular and irregular verbs in the present perfect tense.</a:t>
            </a:r>
            <a:endParaRPr lang="en-US" sz="2875" dirty="0"/>
          </a:p>
        </p:txBody>
      </p:sp>
      <p:sp>
        <p:nvSpPr>
          <p:cNvPr id="6" name="Text 4"/>
          <p:cNvSpPr/>
          <p:nvPr/>
        </p:nvSpPr>
        <p:spPr>
          <a:xfrm>
            <a:off x="609600" y="4572000"/>
            <a:ext cx="109728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See examples of the present perfect tense in action.</a:t>
            </a:r>
            <a:endParaRPr lang="en-US" sz="2875" dirty="0"/>
          </a:p>
        </p:txBody>
      </p:sp>
      <p:sp>
        <p:nvSpPr>
          <p:cNvPr id="7" name="Text 5"/>
          <p:cNvSpPr/>
          <p:nvPr/>
        </p:nvSpPr>
        <p:spPr>
          <a:xfrm>
            <a:off x="609600" y="5486400"/>
            <a:ext cx="109728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Connect the present perfect tense to your everyday conversations.</a:t>
            </a:r>
            <a:endParaRPr lang="en-US" sz="2875"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0" y="457200"/>
            <a:ext cx="12192000" cy="914400"/>
          </a:xfrm>
          <a:prstGeom prst="rect">
            <a:avLst/>
          </a:prstGeom>
          <a:noFill/>
          <a:ln/>
        </p:spPr>
        <p:txBody>
          <a:bodyPr wrap="square" rtlCol="0" anchor="ctr"/>
          <a:lstStyle/>
          <a:p>
            <a:pPr algn="ctr" indent="0" marL="0">
              <a:buNone/>
            </a:pPr>
            <a:r>
              <a:rPr lang="en-US" sz="4800" b="1" dirty="0">
                <a:solidFill>
                  <a:srgbClr val="3C2547"/>
                </a:solidFill>
                <a:latin typeface="Montserrat" pitchFamily="34" charset="0"/>
                <a:ea typeface="Montserrat" pitchFamily="34" charset="-122"/>
                <a:cs typeface="Montserrat" pitchFamily="34" charset="-120"/>
              </a:rPr>
              <a:t>What is the Present Perfect Tense?</a:t>
            </a:r>
            <a:endParaRPr lang="en-US" sz="4800" dirty="0"/>
          </a:p>
        </p:txBody>
      </p:sp>
      <p:sp>
        <p:nvSpPr>
          <p:cNvPr id="3" name="Text 1"/>
          <p:cNvSpPr txBox="1"/>
          <p:nvPr/>
        </p:nvSpPr>
        <p:spPr>
          <a:xfrm>
            <a:off x="609600" y="2011680"/>
            <a:ext cx="10972800" cy="3657600"/>
          </a:xfrm>
          <a:prstGeom prst="rect">
            <a:avLst/>
          </a:prstGeom>
          <a:noFill/>
          <a:ln/>
        </p:spPr>
        <p:txBody>
          <a:bodyPr wrap="square" rtlCol="0" anchor="ctr"/>
          <a:lstStyle/>
          <a:p>
            <a:pPr indent="0" marL="0">
              <a:buNone/>
            </a:pPr>
            <a:r>
              <a:rPr lang="en-US" sz="2875" dirty="0">
                <a:solidFill>
                  <a:srgbClr val="3C2547"/>
                </a:solidFill>
                <a:latin typeface="Quicksand" pitchFamily="34" charset="0"/>
                <a:ea typeface="Quicksand" pitchFamily="34" charset="-122"/>
                <a:cs typeface="Quicksand" pitchFamily="34" charset="-120"/>
              </a:rPr>
              <a:t>The present perfect tense is used to describe actions that happened at an unspecified time in the past or that started in the past and continue to the present. It is formed using 'have' or 'has' followed by the past participle of the verb.</a:t>
            </a:r>
            <a:endParaRPr lang="en-US" sz="2875"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914400" y="457200"/>
            <a:ext cx="9144000" cy="914400"/>
          </a:xfrm>
          <a:prstGeom prst="rect">
            <a:avLst/>
          </a:prstGeom>
          <a:noFill/>
          <a:ln/>
        </p:spPr>
        <p:txBody>
          <a:bodyPr wrap="square" rtlCol="0" anchor="ctr"/>
          <a:lstStyle/>
          <a:p>
            <a:pPr indent="0" marL="0">
              <a:buNone/>
            </a:pPr>
            <a:r>
              <a:rPr lang="en-US" sz="4800" b="1" dirty="0">
                <a:solidFill>
                  <a:srgbClr val="3C2547"/>
                </a:solidFill>
                <a:latin typeface="Montserrat" pitchFamily="34" charset="0"/>
                <a:ea typeface="Montserrat" pitchFamily="34" charset="-122"/>
                <a:cs typeface="Montserrat" pitchFamily="34" charset="-120"/>
              </a:rPr>
              <a:t>Structure of the Present Perfect Tense</a:t>
            </a:r>
            <a:endParaRPr lang="en-US" sz="4800" dirty="0"/>
          </a:p>
        </p:txBody>
      </p:sp>
      <p:sp>
        <p:nvSpPr>
          <p:cNvPr id="3" name="Text 1"/>
          <p:cNvSpPr/>
          <p:nvPr/>
        </p:nvSpPr>
        <p:spPr>
          <a:xfrm>
            <a:off x="914400" y="1828800"/>
            <a:ext cx="73152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'Have' or 'has' + past participle</a:t>
            </a:r>
            <a:endParaRPr lang="en-US" sz="2875" dirty="0"/>
          </a:p>
        </p:txBody>
      </p:sp>
      <p:sp>
        <p:nvSpPr>
          <p:cNvPr id="4" name="Text 2"/>
          <p:cNvSpPr/>
          <p:nvPr/>
        </p:nvSpPr>
        <p:spPr>
          <a:xfrm>
            <a:off x="914400" y="2743200"/>
            <a:ext cx="73152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Use 'have' with I, you, we, and they</a:t>
            </a:r>
            <a:endParaRPr lang="en-US" sz="2875" dirty="0"/>
          </a:p>
        </p:txBody>
      </p:sp>
      <p:sp>
        <p:nvSpPr>
          <p:cNvPr id="5" name="Text 3"/>
          <p:cNvSpPr/>
          <p:nvPr/>
        </p:nvSpPr>
        <p:spPr>
          <a:xfrm>
            <a:off x="914400" y="3657600"/>
            <a:ext cx="73152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Use 'has' with he, she, and it</a:t>
            </a:r>
            <a:endParaRPr lang="en-US" sz="2875" dirty="0"/>
          </a:p>
        </p:txBody>
      </p:sp>
      <p:sp>
        <p:nvSpPr>
          <p:cNvPr id="6" name="Text 4"/>
          <p:cNvSpPr/>
          <p:nvPr/>
        </p:nvSpPr>
        <p:spPr>
          <a:xfrm>
            <a:off x="914400" y="4572000"/>
            <a:ext cx="73152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Example: 'They have finished their homework.'</a:t>
            </a:r>
            <a:endParaRPr lang="en-US" sz="2875" dirty="0"/>
          </a:p>
        </p:txBody>
      </p:sp>
      <p:sp>
        <p:nvSpPr>
          <p:cNvPr id="7" name="Text 5"/>
          <p:cNvSpPr/>
          <p:nvPr/>
        </p:nvSpPr>
        <p:spPr>
          <a:xfrm>
            <a:off x="914400" y="5486400"/>
            <a:ext cx="73152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Example: 'She has traveled to France.'</a:t>
            </a:r>
            <a:endParaRPr lang="en-US" sz="2875" dirty="0"/>
          </a:p>
        </p:txBody>
      </p:sp>
      <p:pic>
        <p:nvPicPr>
          <p:cNvPr id="8" name="Image 0" descr="/resources/pptDesigns/0/images/default/3.svg">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534400" y="2743200"/>
            <a:ext cx="2438400" cy="18288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3657600" y="457200"/>
            <a:ext cx="7924800" cy="914400"/>
          </a:xfrm>
          <a:prstGeom prst="rect">
            <a:avLst/>
          </a:prstGeom>
          <a:noFill/>
          <a:ln/>
        </p:spPr>
        <p:txBody>
          <a:bodyPr wrap="square" rtlCol="0" anchor="ctr"/>
          <a:lstStyle/>
          <a:p>
            <a:pPr indent="0" marL="0">
              <a:buNone/>
            </a:pPr>
            <a:r>
              <a:rPr lang="en-US" sz="4800" b="1" dirty="0">
                <a:solidFill>
                  <a:srgbClr val="3C2547"/>
                </a:solidFill>
                <a:latin typeface="Montserrat" pitchFamily="34" charset="0"/>
                <a:ea typeface="Montserrat" pitchFamily="34" charset="-122"/>
                <a:cs typeface="Montserrat" pitchFamily="34" charset="-120"/>
              </a:rPr>
              <a:t>When to Use the Present Perfect Tense</a:t>
            </a:r>
            <a:endParaRPr lang="en-US" sz="4800" dirty="0"/>
          </a:p>
        </p:txBody>
      </p:sp>
      <p:sp>
        <p:nvSpPr>
          <p:cNvPr id="3" name="Text 1"/>
          <p:cNvSpPr/>
          <p:nvPr/>
        </p:nvSpPr>
        <p:spPr>
          <a:xfrm>
            <a:off x="3657600" y="1828800"/>
            <a:ext cx="79248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Experiences: 'I have eaten sushi.'</a:t>
            </a:r>
            <a:endParaRPr lang="en-US" sz="2875" dirty="0"/>
          </a:p>
        </p:txBody>
      </p:sp>
      <p:sp>
        <p:nvSpPr>
          <p:cNvPr id="4" name="Text 2"/>
          <p:cNvSpPr/>
          <p:nvPr/>
        </p:nvSpPr>
        <p:spPr>
          <a:xfrm>
            <a:off x="3657600" y="2743200"/>
            <a:ext cx="79248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Changes: 'She has grown taller.'</a:t>
            </a:r>
            <a:endParaRPr lang="en-US" sz="2875" dirty="0"/>
          </a:p>
        </p:txBody>
      </p:sp>
      <p:sp>
        <p:nvSpPr>
          <p:cNvPr id="5" name="Text 3"/>
          <p:cNvSpPr/>
          <p:nvPr/>
        </p:nvSpPr>
        <p:spPr>
          <a:xfrm>
            <a:off x="3657600" y="3657600"/>
            <a:ext cx="79248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Ongoing Situations: 'We have lived here for five years.'</a:t>
            </a:r>
            <a:endParaRPr lang="en-US" sz="2875" dirty="0"/>
          </a:p>
        </p:txBody>
      </p:sp>
      <p:sp>
        <p:nvSpPr>
          <p:cNvPr id="6" name="Text 4"/>
          <p:cNvSpPr/>
          <p:nvPr/>
        </p:nvSpPr>
        <p:spPr>
          <a:xfrm>
            <a:off x="3657600" y="4572000"/>
            <a:ext cx="79248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Unspecified Time: 'They have seen that movie.'</a:t>
            </a:r>
            <a:endParaRPr lang="en-US" sz="2875" dirty="0"/>
          </a:p>
        </p:txBody>
      </p:sp>
      <p:sp>
        <p:nvSpPr>
          <p:cNvPr id="7" name="Text 5"/>
          <p:cNvSpPr/>
          <p:nvPr/>
        </p:nvSpPr>
        <p:spPr>
          <a:xfrm>
            <a:off x="3657600" y="5486400"/>
            <a:ext cx="79248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Recent Actions: 'He has just left.'</a:t>
            </a:r>
            <a:endParaRPr lang="en-US" sz="2875" dirty="0"/>
          </a:p>
        </p:txBody>
      </p:sp>
      <p:pic>
        <p:nvPicPr>
          <p:cNvPr id="8" name="Image 0" descr="/resources/pptDesigns/0/images/default/4.svg">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14400" y="2743200"/>
            <a:ext cx="2438400" cy="18288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914400" y="457200"/>
            <a:ext cx="9144000" cy="914400"/>
          </a:xfrm>
          <a:prstGeom prst="rect">
            <a:avLst/>
          </a:prstGeom>
          <a:noFill/>
          <a:ln/>
        </p:spPr>
        <p:txBody>
          <a:bodyPr wrap="square" rtlCol="0" anchor="ctr"/>
          <a:lstStyle/>
          <a:p>
            <a:pPr indent="0" marL="0">
              <a:buNone/>
            </a:pPr>
            <a:r>
              <a:rPr lang="en-US" sz="4800" b="1" dirty="0">
                <a:solidFill>
                  <a:srgbClr val="3C2547"/>
                </a:solidFill>
                <a:latin typeface="Montserrat" pitchFamily="34" charset="0"/>
                <a:ea typeface="Montserrat" pitchFamily="34" charset="-122"/>
                <a:cs typeface="Montserrat" pitchFamily="34" charset="-120"/>
              </a:rPr>
              <a:t>Regular vs. Irregular Verbs</a:t>
            </a:r>
            <a:endParaRPr lang="en-US" sz="4800" dirty="0"/>
          </a:p>
        </p:txBody>
      </p:sp>
      <p:sp>
        <p:nvSpPr>
          <p:cNvPr id="3" name="Text 1"/>
          <p:cNvSpPr txBox="1"/>
          <p:nvPr/>
        </p:nvSpPr>
        <p:spPr>
          <a:xfrm>
            <a:off x="914400" y="2011680"/>
            <a:ext cx="7315200" cy="3657600"/>
          </a:xfrm>
          <a:prstGeom prst="rect">
            <a:avLst/>
          </a:prstGeom>
          <a:noFill/>
          <a:ln/>
        </p:spPr>
        <p:txBody>
          <a:bodyPr wrap="square" rtlCol="0" anchor="ctr"/>
          <a:lstStyle/>
          <a:p>
            <a:pPr indent="0" marL="0">
              <a:buNone/>
            </a:pPr>
            <a:r>
              <a:rPr lang="en-US" sz="2875" dirty="0">
                <a:solidFill>
                  <a:srgbClr val="3C2547"/>
                </a:solidFill>
                <a:latin typeface="Quicksand" pitchFamily="34" charset="0"/>
                <a:ea typeface="Quicksand" pitchFamily="34" charset="-122"/>
                <a:cs typeface="Quicksand" pitchFamily="34" charset="-120"/>
              </a:rPr>
              <a:t>Regular verbs form the past participle by adding -ed to the base form, while irregular verbs have unique past participle forms that need to be memorized.</a:t>
            </a:r>
            <a:endParaRPr lang="en-US" sz="2875" dirty="0"/>
          </a:p>
        </p:txBody>
      </p:sp>
      <p:pic>
        <p:nvPicPr>
          <p:cNvPr id="4" name="Image 0" descr="/resources/pptDesigns/0/images/default/5.svg">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534400" y="2743200"/>
            <a:ext cx="2438400" cy="18288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7">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914400" y="457200"/>
            <a:ext cx="9144000" cy="914400"/>
          </a:xfrm>
          <a:prstGeom prst="rect">
            <a:avLst/>
          </a:prstGeom>
          <a:noFill/>
          <a:ln/>
        </p:spPr>
        <p:txBody>
          <a:bodyPr wrap="square" rtlCol="0" anchor="ctr"/>
          <a:lstStyle/>
          <a:p>
            <a:pPr indent="0" marL="0">
              <a:buNone/>
            </a:pPr>
            <a:r>
              <a:rPr lang="en-US" sz="4800" b="1" dirty="0">
                <a:solidFill>
                  <a:srgbClr val="3C2547"/>
                </a:solidFill>
                <a:latin typeface="Montserrat" pitchFamily="34" charset="0"/>
                <a:ea typeface="Montserrat" pitchFamily="34" charset="-122"/>
                <a:cs typeface="Montserrat" pitchFamily="34" charset="-120"/>
              </a:rPr>
              <a:t>Examples in Everyday Conversations</a:t>
            </a:r>
            <a:endParaRPr lang="en-US" sz="4800" dirty="0"/>
          </a:p>
        </p:txBody>
      </p:sp>
      <p:sp>
        <p:nvSpPr>
          <p:cNvPr id="3" name="Text 1"/>
          <p:cNvSpPr txBox="1"/>
          <p:nvPr/>
        </p:nvSpPr>
        <p:spPr>
          <a:xfrm>
            <a:off x="914400" y="2011680"/>
            <a:ext cx="6096000" cy="3657600"/>
          </a:xfrm>
          <a:prstGeom prst="rect">
            <a:avLst/>
          </a:prstGeom>
          <a:noFill/>
          <a:ln/>
        </p:spPr>
        <p:txBody>
          <a:bodyPr wrap="square" rtlCol="0" anchor="ctr"/>
          <a:lstStyle/>
          <a:p>
            <a:pPr indent="0" marL="0">
              <a:buNone/>
            </a:pPr>
            <a:r>
              <a:rPr lang="en-US" sz="2875" dirty="0">
                <a:solidFill>
                  <a:srgbClr val="3C2547"/>
                </a:solidFill>
                <a:latin typeface="Quicksand" pitchFamily="34" charset="0"/>
                <a:ea typeface="Quicksand" pitchFamily="34" charset="-122"/>
                <a:cs typeface="Quicksand" pitchFamily="34" charset="-120"/>
              </a:rPr>
              <a:t>The present perfect tense is often used in everyday conversations to talk about experiences, achievements, and recent events. It helps to make our speech more dynamic and connected to the present.</a:t>
            </a:r>
            <a:endParaRPr lang="en-US" sz="2875" dirty="0"/>
          </a:p>
        </p:txBody>
      </p:sp>
      <p:pic>
        <p:nvPicPr>
          <p:cNvPr id="4" name="Media 0"/>
          <p:cNvPicPr/>
          <p:nvPr>
            <a:videoFile r:link="rId2"/>
          </p:nvPr>
        </p:nvPicPr>
        <p:blipFill>
          <a:blip r:embed="rId3"/>
          <a:stretch>
            <a:fillRect/>
          </a:stretch>
        </p:blipFill>
        <p:spPr>
          <a:xfrm>
            <a:off x="7315200" y="3086100"/>
            <a:ext cx="3657600" cy="18288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 8">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0" y="457200"/>
            <a:ext cx="12192000" cy="914400"/>
          </a:xfrm>
          <a:prstGeom prst="rect">
            <a:avLst/>
          </a:prstGeom>
          <a:noFill/>
          <a:ln/>
        </p:spPr>
        <p:txBody>
          <a:bodyPr wrap="square" rtlCol="0" anchor="ctr"/>
          <a:lstStyle/>
          <a:p>
            <a:pPr algn="ctr" indent="0" marL="0">
              <a:buNone/>
            </a:pPr>
            <a:r>
              <a:rPr lang="en-US" sz="4800" b="1" dirty="0">
                <a:solidFill>
                  <a:srgbClr val="3C2547"/>
                </a:solidFill>
                <a:latin typeface="Montserrat" pitchFamily="34" charset="0"/>
                <a:ea typeface="Montserrat" pitchFamily="34" charset="-122"/>
                <a:cs typeface="Montserrat" pitchFamily="34" charset="-120"/>
              </a:rPr>
              <a:t>Common Mistakes and Tips</a:t>
            </a:r>
            <a:endParaRPr lang="en-US" sz="4800" dirty="0"/>
          </a:p>
        </p:txBody>
      </p:sp>
      <p:sp>
        <p:nvSpPr>
          <p:cNvPr id="3" name="Text 1"/>
          <p:cNvSpPr/>
          <p:nvPr/>
        </p:nvSpPr>
        <p:spPr>
          <a:xfrm>
            <a:off x="609600" y="1828800"/>
            <a:ext cx="109728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Don't use specific past time expressions (e.g., 'yesterday') with the present perfect tense.</a:t>
            </a:r>
            <a:endParaRPr lang="en-US" sz="2875" dirty="0"/>
          </a:p>
        </p:txBody>
      </p:sp>
      <p:sp>
        <p:nvSpPr>
          <p:cNvPr id="4" name="Text 2"/>
          <p:cNvSpPr/>
          <p:nvPr/>
        </p:nvSpPr>
        <p:spPr>
          <a:xfrm>
            <a:off x="609600" y="2743200"/>
            <a:ext cx="109728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Remember to use 'have' or 'has' before the past participle.</a:t>
            </a:r>
            <a:endParaRPr lang="en-US" sz="2875" dirty="0"/>
          </a:p>
        </p:txBody>
      </p:sp>
      <p:sp>
        <p:nvSpPr>
          <p:cNvPr id="5" name="Text 3"/>
          <p:cNvSpPr/>
          <p:nvPr/>
        </p:nvSpPr>
        <p:spPr>
          <a:xfrm>
            <a:off x="609600" y="3657600"/>
            <a:ext cx="109728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Use the correct past participle form, especially for irregular verbs.</a:t>
            </a:r>
            <a:endParaRPr lang="en-US" sz="2875" dirty="0"/>
          </a:p>
        </p:txBody>
      </p:sp>
      <p:sp>
        <p:nvSpPr>
          <p:cNvPr id="6" name="Text 4"/>
          <p:cNvSpPr/>
          <p:nvPr/>
        </p:nvSpPr>
        <p:spPr>
          <a:xfrm>
            <a:off x="609600" y="4572000"/>
            <a:ext cx="109728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Practice forming sentences to build confidence.</a:t>
            </a:r>
            <a:endParaRPr lang="en-US" sz="2875" dirty="0"/>
          </a:p>
        </p:txBody>
      </p:sp>
      <p:sp>
        <p:nvSpPr>
          <p:cNvPr id="7" name="Text 5"/>
          <p:cNvSpPr/>
          <p:nvPr/>
        </p:nvSpPr>
        <p:spPr>
          <a:xfrm>
            <a:off x="609600" y="5486400"/>
            <a:ext cx="109728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Review examples and correct any errors.</a:t>
            </a:r>
            <a:endParaRPr lang="en-US" sz="2875"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 9">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0" y="457200"/>
            <a:ext cx="12192000" cy="914400"/>
          </a:xfrm>
          <a:prstGeom prst="rect">
            <a:avLst/>
          </a:prstGeom>
          <a:noFill/>
          <a:ln/>
        </p:spPr>
        <p:txBody>
          <a:bodyPr wrap="square" rtlCol="0" anchor="ctr"/>
          <a:lstStyle/>
          <a:p>
            <a:pPr algn="ctr" indent="0" marL="0">
              <a:buNone/>
            </a:pPr>
            <a:r>
              <a:rPr lang="en-US" sz="4800" b="1" dirty="0">
                <a:solidFill>
                  <a:srgbClr val="3C2547"/>
                </a:solidFill>
                <a:latin typeface="Montserrat" pitchFamily="34" charset="0"/>
                <a:ea typeface="Montserrat" pitchFamily="34" charset="-122"/>
                <a:cs typeface="Montserrat" pitchFamily="34" charset="-120"/>
              </a:rPr>
              <a:t>Key Takeaways</a:t>
            </a:r>
            <a:endParaRPr lang="en-US" sz="4800" dirty="0"/>
          </a:p>
        </p:txBody>
      </p:sp>
      <p:sp>
        <p:nvSpPr>
          <p:cNvPr id="3" name="Text 1"/>
          <p:cNvSpPr/>
          <p:nvPr/>
        </p:nvSpPr>
        <p:spPr>
          <a:xfrm>
            <a:off x="609600" y="1828800"/>
            <a:ext cx="109728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The present perfect tense connects the past with the present.</a:t>
            </a:r>
            <a:endParaRPr lang="en-US" sz="2875" dirty="0"/>
          </a:p>
        </p:txBody>
      </p:sp>
      <p:sp>
        <p:nvSpPr>
          <p:cNvPr id="4" name="Text 2"/>
          <p:cNvSpPr/>
          <p:nvPr/>
        </p:nvSpPr>
        <p:spPr>
          <a:xfrm>
            <a:off x="609600" y="2743200"/>
            <a:ext cx="109728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It is formed using 'have/has' + past participle.</a:t>
            </a:r>
            <a:endParaRPr lang="en-US" sz="2875" dirty="0"/>
          </a:p>
        </p:txBody>
      </p:sp>
      <p:sp>
        <p:nvSpPr>
          <p:cNvPr id="5" name="Text 3"/>
          <p:cNvSpPr/>
          <p:nvPr/>
        </p:nvSpPr>
        <p:spPr>
          <a:xfrm>
            <a:off x="609600" y="3657600"/>
            <a:ext cx="109728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Use it for experiences, changes, ongoing situations, and recent actions.</a:t>
            </a:r>
            <a:endParaRPr lang="en-US" sz="2875" dirty="0"/>
          </a:p>
        </p:txBody>
      </p:sp>
      <p:sp>
        <p:nvSpPr>
          <p:cNvPr id="6" name="Text 4"/>
          <p:cNvSpPr/>
          <p:nvPr/>
        </p:nvSpPr>
        <p:spPr>
          <a:xfrm>
            <a:off x="609600" y="4572000"/>
            <a:ext cx="109728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Regular verbs add -ed; irregular verbs have unique forms.</a:t>
            </a:r>
            <a:endParaRPr lang="en-US" sz="2875" dirty="0"/>
          </a:p>
        </p:txBody>
      </p:sp>
      <p:sp>
        <p:nvSpPr>
          <p:cNvPr id="7" name="Text 5"/>
          <p:cNvSpPr/>
          <p:nvPr/>
        </p:nvSpPr>
        <p:spPr>
          <a:xfrm>
            <a:off x="609600" y="5486400"/>
            <a:ext cx="109728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Practice and review to master the tense.</a:t>
            </a:r>
            <a:endParaRPr lang="en-US" sz="2875"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(16:9)</PresentationFormat>
  <Paragraphs>0</Paragraphs>
  <Slides>10</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Slide 1</vt:lpstr>
      <vt:lpstr>Slide 2</vt:lpstr>
      <vt:lpstr>Slide 3</vt:lpstr>
      <vt:lpstr>Slide 4</vt:lpstr>
      <vt:lpstr>Slide 5</vt:lpstr>
      <vt:lpstr>Slide 6</vt:lpstr>
      <vt:lpstr>Slide 7</vt:lpstr>
      <vt:lpstr>Slide 8</vt:lpstr>
      <vt:lpstr>Slide 9</vt:lpstr>
      <vt:lpstr>Slide 10</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PptxGenJS</cp:lastModifiedBy>
  <cp:revision>1</cp:revision>
  <dcterms:created xsi:type="dcterms:W3CDTF">2025-01-23T09:11:46Z</dcterms:created>
  <dcterms:modified xsi:type="dcterms:W3CDTF">2025-01-23T09:11:46Z</dcterms:modified>
</cp:coreProperties>
</file>